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17"/>
  </p:notesMasterIdLst>
  <p:handoutMasterIdLst>
    <p:handoutMasterId r:id="rId118"/>
  </p:handout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389" r:id="rId9"/>
    <p:sldId id="305" r:id="rId10"/>
    <p:sldId id="392" r:id="rId11"/>
    <p:sldId id="306" r:id="rId12"/>
    <p:sldId id="393" r:id="rId13"/>
    <p:sldId id="307" r:id="rId14"/>
    <p:sldId id="394" r:id="rId15"/>
    <p:sldId id="382" r:id="rId16"/>
    <p:sldId id="381" r:id="rId17"/>
    <p:sldId id="383" r:id="rId18"/>
    <p:sldId id="384" r:id="rId19"/>
    <p:sldId id="386" r:id="rId20"/>
    <p:sldId id="387" r:id="rId21"/>
    <p:sldId id="395" r:id="rId22"/>
    <p:sldId id="390" r:id="rId23"/>
    <p:sldId id="267" r:id="rId24"/>
    <p:sldId id="404" r:id="rId25"/>
    <p:sldId id="269" r:id="rId26"/>
    <p:sldId id="270" r:id="rId27"/>
    <p:sldId id="271" r:id="rId28"/>
    <p:sldId id="272" r:id="rId29"/>
    <p:sldId id="273" r:id="rId30"/>
    <p:sldId id="275" r:id="rId31"/>
    <p:sldId id="274" r:id="rId32"/>
    <p:sldId id="276" r:id="rId33"/>
    <p:sldId id="277" r:id="rId34"/>
    <p:sldId id="278" r:id="rId35"/>
    <p:sldId id="279" r:id="rId36"/>
    <p:sldId id="331" r:id="rId37"/>
    <p:sldId id="396" r:id="rId38"/>
    <p:sldId id="333" r:id="rId39"/>
    <p:sldId id="397" r:id="rId40"/>
    <p:sldId id="335" r:id="rId41"/>
    <p:sldId id="336" r:id="rId42"/>
    <p:sldId id="337" r:id="rId43"/>
    <p:sldId id="280" r:id="rId44"/>
    <p:sldId id="398" r:id="rId45"/>
    <p:sldId id="399" r:id="rId46"/>
    <p:sldId id="400" r:id="rId47"/>
    <p:sldId id="405" r:id="rId48"/>
    <p:sldId id="287" r:id="rId49"/>
    <p:sldId id="286" r:id="rId50"/>
    <p:sldId id="285" r:id="rId51"/>
    <p:sldId id="288" r:id="rId52"/>
    <p:sldId id="289" r:id="rId53"/>
    <p:sldId id="290" r:id="rId54"/>
    <p:sldId id="291" r:id="rId55"/>
    <p:sldId id="292" r:id="rId56"/>
    <p:sldId id="293" r:id="rId57"/>
    <p:sldId id="294" r:id="rId58"/>
    <p:sldId id="295" r:id="rId59"/>
    <p:sldId id="296" r:id="rId60"/>
    <p:sldId id="297" r:id="rId61"/>
    <p:sldId id="298" r:id="rId62"/>
    <p:sldId id="299" r:id="rId63"/>
    <p:sldId id="300" r:id="rId64"/>
    <p:sldId id="301" r:id="rId65"/>
    <p:sldId id="303" r:id="rId66"/>
    <p:sldId id="342" r:id="rId67"/>
    <p:sldId id="406" r:id="rId68"/>
    <p:sldId id="319" r:id="rId69"/>
    <p:sldId id="320" r:id="rId70"/>
    <p:sldId id="322" r:id="rId71"/>
    <p:sldId id="321" r:id="rId72"/>
    <p:sldId id="323" r:id="rId73"/>
    <p:sldId id="324" r:id="rId74"/>
    <p:sldId id="327" r:id="rId75"/>
    <p:sldId id="328" r:id="rId76"/>
    <p:sldId id="325" r:id="rId77"/>
    <p:sldId id="329" r:id="rId78"/>
    <p:sldId id="330" r:id="rId79"/>
    <p:sldId id="341" r:id="rId80"/>
    <p:sldId id="343" r:id="rId81"/>
    <p:sldId id="348" r:id="rId82"/>
    <p:sldId id="349" r:id="rId83"/>
    <p:sldId id="351" r:id="rId84"/>
    <p:sldId id="352" r:id="rId85"/>
    <p:sldId id="353" r:id="rId86"/>
    <p:sldId id="354" r:id="rId87"/>
    <p:sldId id="355" r:id="rId88"/>
    <p:sldId id="356" r:id="rId89"/>
    <p:sldId id="357" r:id="rId90"/>
    <p:sldId id="358" r:id="rId91"/>
    <p:sldId id="359" r:id="rId92"/>
    <p:sldId id="360" r:id="rId93"/>
    <p:sldId id="361" r:id="rId94"/>
    <p:sldId id="362" r:id="rId95"/>
    <p:sldId id="363" r:id="rId96"/>
    <p:sldId id="364" r:id="rId97"/>
    <p:sldId id="365" r:id="rId98"/>
    <p:sldId id="366" r:id="rId99"/>
    <p:sldId id="367" r:id="rId100"/>
    <p:sldId id="368" r:id="rId101"/>
    <p:sldId id="369" r:id="rId102"/>
    <p:sldId id="345" r:id="rId103"/>
    <p:sldId id="401" r:id="rId104"/>
    <p:sldId id="347" r:id="rId105"/>
    <p:sldId id="402" r:id="rId106"/>
    <p:sldId id="403" r:id="rId107"/>
    <p:sldId id="372" r:id="rId108"/>
    <p:sldId id="373" r:id="rId109"/>
    <p:sldId id="374" r:id="rId110"/>
    <p:sldId id="375" r:id="rId111"/>
    <p:sldId id="407" r:id="rId112"/>
    <p:sldId id="376" r:id="rId113"/>
    <p:sldId id="377" r:id="rId114"/>
    <p:sldId id="380" r:id="rId115"/>
    <p:sldId id="266" r:id="rId1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5B00"/>
    <a:srgbClr val="F07B1A"/>
    <a:srgbClr val="C244C6"/>
    <a:srgbClr val="EA53F1"/>
    <a:srgbClr val="DB6491"/>
    <a:srgbClr val="82FF00"/>
    <a:srgbClr val="FFE933"/>
    <a:srgbClr val="16B4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88"/>
    <p:restoredTop sz="94664"/>
  </p:normalViewPr>
  <p:slideViewPr>
    <p:cSldViewPr snapToGrid="0" snapToObjects="1">
      <p:cViewPr varScale="1">
        <p:scale>
          <a:sx n="72" d="100"/>
          <a:sy n="72" d="100"/>
        </p:scale>
        <p:origin x="8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107004-D586-A24C-BF4A-D57278439399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4619EA-D89B-1F49-A74F-9FF760AB84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76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E9883A-C0C6-0D4F-8D25-228225C0BF7D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71FD52-2DED-9840-9A18-401AF50F22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27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D0979-489A-E641-9626-84B7EA692A2C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D0979-489A-E641-9626-84B7EA692A2C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D0979-489A-E641-9626-84B7EA692A2C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D0979-489A-E641-9626-84B7EA692A2C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D0979-489A-E641-9626-84B7EA692A2C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D0979-489A-E641-9626-84B7EA692A2C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D0979-489A-E641-9626-84B7EA692A2C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D0979-489A-E641-9626-84B7EA692A2C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D0979-489A-E641-9626-84B7EA692A2C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D0979-489A-E641-9626-84B7EA692A2C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D0979-489A-E641-9626-84B7EA692A2C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D20C1-8F6A-D64F-AFAE-6EC332FBC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D0979-489A-E641-9626-84B7EA692A2C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D20C1-8F6A-D64F-AFAE-6EC332FBC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97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6" Type="http://schemas.openxmlformats.org/officeDocument/2006/relationships/image" Target="../media/image70.png"/><Relationship Id="rId5" Type="http://schemas.openxmlformats.org/officeDocument/2006/relationships/image" Target="../media/image6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6.tiff"/><Relationship Id="rId5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7" Type="http://schemas.openxmlformats.org/officeDocument/2006/relationships/image" Target="../media/image7.tiff"/><Relationship Id="rId12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21.png"/><Relationship Id="rId11" Type="http://schemas.openxmlformats.org/officeDocument/2006/relationships/image" Target="../media/image130.png"/><Relationship Id="rId5" Type="http://schemas.openxmlformats.org/officeDocument/2006/relationships/image" Target="../media/image20.png"/><Relationship Id="rId10" Type="http://schemas.openxmlformats.org/officeDocument/2006/relationships/image" Target="../media/image120.png"/><Relationship Id="rId9" Type="http://schemas.openxmlformats.org/officeDocument/2006/relationships/image" Target="../media/image11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7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11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130.png"/><Relationship Id="rId4" Type="http://schemas.openxmlformats.org/officeDocument/2006/relationships/image" Target="../media/image20.png"/><Relationship Id="rId9" Type="http://schemas.openxmlformats.org/officeDocument/2006/relationships/image" Target="../media/image1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7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11" Type="http://schemas.openxmlformats.org/officeDocument/2006/relationships/image" Target="../media/image22.png"/><Relationship Id="rId5" Type="http://schemas.openxmlformats.org/officeDocument/2006/relationships/image" Target="../media/image25.png"/><Relationship Id="rId10" Type="http://schemas.openxmlformats.org/officeDocument/2006/relationships/image" Target="../media/image160.png"/><Relationship Id="rId4" Type="http://schemas.openxmlformats.org/officeDocument/2006/relationships/image" Target="../media/image20.png"/><Relationship Id="rId9" Type="http://schemas.openxmlformats.org/officeDocument/2006/relationships/image" Target="../media/image12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7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11" Type="http://schemas.openxmlformats.org/officeDocument/2006/relationships/image" Target="../media/image22.png"/><Relationship Id="rId5" Type="http://schemas.openxmlformats.org/officeDocument/2006/relationships/image" Target="../media/image25.png"/><Relationship Id="rId10" Type="http://schemas.openxmlformats.org/officeDocument/2006/relationships/image" Target="../media/image160.png"/><Relationship Id="rId4" Type="http://schemas.openxmlformats.org/officeDocument/2006/relationships/image" Target="../media/image20.png"/><Relationship Id="rId9" Type="http://schemas.openxmlformats.org/officeDocument/2006/relationships/image" Target="../media/image12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7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11" Type="http://schemas.openxmlformats.org/officeDocument/2006/relationships/image" Target="../media/image22.png"/><Relationship Id="rId5" Type="http://schemas.openxmlformats.org/officeDocument/2006/relationships/image" Target="../media/image25.png"/><Relationship Id="rId10" Type="http://schemas.openxmlformats.org/officeDocument/2006/relationships/image" Target="../media/image160.png"/><Relationship Id="rId4" Type="http://schemas.openxmlformats.org/officeDocument/2006/relationships/image" Target="../media/image20.png"/><Relationship Id="rId9" Type="http://schemas.openxmlformats.org/officeDocument/2006/relationships/image" Target="../media/image12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7" Type="http://schemas.openxmlformats.org/officeDocument/2006/relationships/image" Target="../media/image100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11" Type="http://schemas.openxmlformats.org/officeDocument/2006/relationships/image" Target="../media/image160.png"/><Relationship Id="rId5" Type="http://schemas.openxmlformats.org/officeDocument/2006/relationships/image" Target="../media/image25.png"/><Relationship Id="rId10" Type="http://schemas.openxmlformats.org/officeDocument/2006/relationships/image" Target="../media/image170.png"/><Relationship Id="rId4" Type="http://schemas.openxmlformats.org/officeDocument/2006/relationships/image" Target="../media/image20.png"/><Relationship Id="rId9" Type="http://schemas.openxmlformats.org/officeDocument/2006/relationships/image" Target="../media/image12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7" Type="http://schemas.openxmlformats.org/officeDocument/2006/relationships/image" Target="../media/image100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11" Type="http://schemas.openxmlformats.org/officeDocument/2006/relationships/image" Target="../media/image160.png"/><Relationship Id="rId5" Type="http://schemas.openxmlformats.org/officeDocument/2006/relationships/image" Target="../media/image25.png"/><Relationship Id="rId10" Type="http://schemas.openxmlformats.org/officeDocument/2006/relationships/image" Target="../media/image170.png"/><Relationship Id="rId4" Type="http://schemas.openxmlformats.org/officeDocument/2006/relationships/image" Target="../media/image20.png"/><Relationship Id="rId9" Type="http://schemas.openxmlformats.org/officeDocument/2006/relationships/image" Target="../media/image12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7" Type="http://schemas.openxmlformats.org/officeDocument/2006/relationships/image" Target="../media/image100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11" Type="http://schemas.openxmlformats.org/officeDocument/2006/relationships/image" Target="../media/image160.png"/><Relationship Id="rId5" Type="http://schemas.openxmlformats.org/officeDocument/2006/relationships/image" Target="../media/image25.png"/><Relationship Id="rId10" Type="http://schemas.openxmlformats.org/officeDocument/2006/relationships/image" Target="../media/image170.png"/><Relationship Id="rId4" Type="http://schemas.openxmlformats.org/officeDocument/2006/relationships/image" Target="../media/image20.png"/><Relationship Id="rId9" Type="http://schemas.openxmlformats.org/officeDocument/2006/relationships/image" Target="../media/image12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7" Type="http://schemas.openxmlformats.org/officeDocument/2006/relationships/image" Target="../media/image180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11" Type="http://schemas.openxmlformats.org/officeDocument/2006/relationships/image" Target="../media/image160.png"/><Relationship Id="rId5" Type="http://schemas.openxmlformats.org/officeDocument/2006/relationships/image" Target="../media/image25.png"/><Relationship Id="rId10" Type="http://schemas.openxmlformats.org/officeDocument/2006/relationships/image" Target="../media/image170.png"/><Relationship Id="rId4" Type="http://schemas.openxmlformats.org/officeDocument/2006/relationships/image" Target="../media/image20.png"/><Relationship Id="rId9" Type="http://schemas.openxmlformats.org/officeDocument/2006/relationships/image" Target="../media/image19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7" Type="http://schemas.openxmlformats.org/officeDocument/2006/relationships/image" Target="../media/image180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11" Type="http://schemas.openxmlformats.org/officeDocument/2006/relationships/image" Target="../media/image160.png"/><Relationship Id="rId5" Type="http://schemas.openxmlformats.org/officeDocument/2006/relationships/image" Target="../media/image25.png"/><Relationship Id="rId10" Type="http://schemas.openxmlformats.org/officeDocument/2006/relationships/image" Target="../media/image170.png"/><Relationship Id="rId4" Type="http://schemas.openxmlformats.org/officeDocument/2006/relationships/image" Target="../media/image20.png"/><Relationship Id="rId9" Type="http://schemas.openxmlformats.org/officeDocument/2006/relationships/image" Target="../media/image19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7" Type="http://schemas.openxmlformats.org/officeDocument/2006/relationships/image" Target="../media/image180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11" Type="http://schemas.openxmlformats.org/officeDocument/2006/relationships/image" Target="../media/image160.png"/><Relationship Id="rId5" Type="http://schemas.openxmlformats.org/officeDocument/2006/relationships/image" Target="../media/image25.png"/><Relationship Id="rId10" Type="http://schemas.openxmlformats.org/officeDocument/2006/relationships/image" Target="../media/image170.png"/><Relationship Id="rId4" Type="http://schemas.openxmlformats.org/officeDocument/2006/relationships/image" Target="../media/image20.png"/><Relationship Id="rId9" Type="http://schemas.openxmlformats.org/officeDocument/2006/relationships/image" Target="../media/image19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7" Type="http://schemas.openxmlformats.org/officeDocument/2006/relationships/image" Target="../media/image180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11" Type="http://schemas.openxmlformats.org/officeDocument/2006/relationships/image" Target="../media/image160.png"/><Relationship Id="rId5" Type="http://schemas.openxmlformats.org/officeDocument/2006/relationships/image" Target="../media/image37.png"/><Relationship Id="rId10" Type="http://schemas.openxmlformats.org/officeDocument/2006/relationships/image" Target="../media/image170.png"/><Relationship Id="rId4" Type="http://schemas.openxmlformats.org/officeDocument/2006/relationships/image" Target="../media/image36.png"/><Relationship Id="rId9" Type="http://schemas.openxmlformats.org/officeDocument/2006/relationships/image" Target="../media/image19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7" Type="http://schemas.openxmlformats.org/officeDocument/2006/relationships/image" Target="../media/image180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11" Type="http://schemas.openxmlformats.org/officeDocument/2006/relationships/image" Target="../media/image160.png"/><Relationship Id="rId5" Type="http://schemas.openxmlformats.org/officeDocument/2006/relationships/image" Target="../media/image37.png"/><Relationship Id="rId10" Type="http://schemas.openxmlformats.org/officeDocument/2006/relationships/image" Target="../media/image170.png"/><Relationship Id="rId4" Type="http://schemas.openxmlformats.org/officeDocument/2006/relationships/image" Target="../media/image36.png"/><Relationship Id="rId9" Type="http://schemas.openxmlformats.org/officeDocument/2006/relationships/image" Target="../media/image19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7" Type="http://schemas.openxmlformats.org/officeDocument/2006/relationships/image" Target="../media/image180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11" Type="http://schemas.openxmlformats.org/officeDocument/2006/relationships/image" Target="../media/image160.png"/><Relationship Id="rId5" Type="http://schemas.openxmlformats.org/officeDocument/2006/relationships/image" Target="../media/image37.png"/><Relationship Id="rId10" Type="http://schemas.openxmlformats.org/officeDocument/2006/relationships/image" Target="../media/image170.png"/><Relationship Id="rId4" Type="http://schemas.openxmlformats.org/officeDocument/2006/relationships/image" Target="../media/image36.png"/><Relationship Id="rId9" Type="http://schemas.openxmlformats.org/officeDocument/2006/relationships/image" Target="../media/image19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7" Type="http://schemas.openxmlformats.org/officeDocument/2006/relationships/image" Target="../media/image180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11" Type="http://schemas.openxmlformats.org/officeDocument/2006/relationships/image" Target="../media/image160.png"/><Relationship Id="rId5" Type="http://schemas.openxmlformats.org/officeDocument/2006/relationships/image" Target="../media/image37.png"/><Relationship Id="rId10" Type="http://schemas.openxmlformats.org/officeDocument/2006/relationships/image" Target="../media/image170.png"/><Relationship Id="rId4" Type="http://schemas.openxmlformats.org/officeDocument/2006/relationships/image" Target="../media/image40.png"/><Relationship Id="rId9" Type="http://schemas.openxmlformats.org/officeDocument/2006/relationships/image" Target="../media/image19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7" Type="http://schemas.openxmlformats.org/officeDocument/2006/relationships/image" Target="../media/image180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11" Type="http://schemas.openxmlformats.org/officeDocument/2006/relationships/image" Target="../media/image160.png"/><Relationship Id="rId5" Type="http://schemas.openxmlformats.org/officeDocument/2006/relationships/image" Target="../media/image37.png"/><Relationship Id="rId10" Type="http://schemas.openxmlformats.org/officeDocument/2006/relationships/image" Target="../media/image170.png"/><Relationship Id="rId4" Type="http://schemas.openxmlformats.org/officeDocument/2006/relationships/image" Target="../media/image40.png"/><Relationship Id="rId9" Type="http://schemas.openxmlformats.org/officeDocument/2006/relationships/image" Target="../media/image19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7" Type="http://schemas.openxmlformats.org/officeDocument/2006/relationships/image" Target="../media/image180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11" Type="http://schemas.openxmlformats.org/officeDocument/2006/relationships/image" Target="../media/image160.png"/><Relationship Id="rId5" Type="http://schemas.openxmlformats.org/officeDocument/2006/relationships/image" Target="../media/image37.png"/><Relationship Id="rId10" Type="http://schemas.openxmlformats.org/officeDocument/2006/relationships/image" Target="../media/image170.png"/><Relationship Id="rId4" Type="http://schemas.openxmlformats.org/officeDocument/2006/relationships/image" Target="../media/image40.png"/><Relationship Id="rId9" Type="http://schemas.openxmlformats.org/officeDocument/2006/relationships/image" Target="../media/image19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Minimum Spanning Trees</a:t>
            </a:r>
          </a:p>
        </p:txBody>
      </p:sp>
    </p:spTree>
    <p:extLst>
      <p:ext uri="{BB962C8B-B14F-4D97-AF65-F5344CB8AC3E}">
        <p14:creationId xmlns:p14="http://schemas.microsoft.com/office/powerpoint/2010/main" val="817942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4034" y="-21698"/>
            <a:ext cx="7886700" cy="1325563"/>
          </a:xfrm>
        </p:spPr>
        <p:txBody>
          <a:bodyPr/>
          <a:lstStyle/>
          <a:p>
            <a:r>
              <a:rPr lang="en-US" dirty="0"/>
              <a:t>Cuts in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9204" y="1248531"/>
            <a:ext cx="8349314" cy="4351338"/>
          </a:xfrm>
        </p:spPr>
        <p:txBody>
          <a:bodyPr/>
          <a:lstStyle/>
          <a:p>
            <a:r>
              <a:rPr lang="en-US" dirty="0"/>
              <a:t>One or both of the two parts might be disconnected.</a:t>
            </a:r>
          </a:p>
        </p:txBody>
      </p:sp>
      <p:sp>
        <p:nvSpPr>
          <p:cNvPr id="4" name="Oval 3"/>
          <p:cNvSpPr/>
          <p:nvPr/>
        </p:nvSpPr>
        <p:spPr>
          <a:xfrm>
            <a:off x="76200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779477" y="2250830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3962400" y="2250830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281604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3962400" y="5099538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791200" y="5099538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200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4935415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08123" y="3681045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7" idx="5"/>
            <a:endCxn id="12" idx="1"/>
          </p:cNvCxnSpPr>
          <p:nvPr/>
        </p:nvCxnSpPr>
        <p:spPr>
          <a:xfrm>
            <a:off x="6259779" y="2731131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6"/>
            <a:endCxn id="6" idx="2"/>
          </p:cNvCxnSpPr>
          <p:nvPr/>
        </p:nvCxnSpPr>
        <p:spPr>
          <a:xfrm>
            <a:off x="6342186" y="2532184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4" idx="1"/>
            <a:endCxn id="6" idx="5"/>
          </p:cNvCxnSpPr>
          <p:nvPr/>
        </p:nvCxnSpPr>
        <p:spPr>
          <a:xfrm flipH="1" flipV="1">
            <a:off x="8100302" y="2731132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4" idx="3"/>
            <a:endCxn id="12" idx="7"/>
          </p:cNvCxnSpPr>
          <p:nvPr/>
        </p:nvCxnSpPr>
        <p:spPr>
          <a:xfrm flipH="1">
            <a:off x="8100302" y="4161347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12" idx="0"/>
          </p:cNvCxnSpPr>
          <p:nvPr/>
        </p:nvCxnSpPr>
        <p:spPr>
          <a:xfrm>
            <a:off x="79013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5"/>
            <a:endCxn id="11" idx="1"/>
          </p:cNvCxnSpPr>
          <p:nvPr/>
        </p:nvCxnSpPr>
        <p:spPr>
          <a:xfrm>
            <a:off x="5415717" y="4161347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  <a:endCxn id="12" idx="2"/>
          </p:cNvCxnSpPr>
          <p:nvPr/>
        </p:nvCxnSpPr>
        <p:spPr>
          <a:xfrm>
            <a:off x="63539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0"/>
            <a:endCxn id="7" idx="3"/>
          </p:cNvCxnSpPr>
          <p:nvPr/>
        </p:nvCxnSpPr>
        <p:spPr>
          <a:xfrm flipV="1">
            <a:off x="5216770" y="2731131"/>
            <a:ext cx="645115" cy="9499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6"/>
            <a:endCxn id="7" idx="2"/>
          </p:cNvCxnSpPr>
          <p:nvPr/>
        </p:nvCxnSpPr>
        <p:spPr>
          <a:xfrm>
            <a:off x="4525109" y="2532184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7"/>
            <a:endCxn id="8" idx="3"/>
          </p:cNvCxnSpPr>
          <p:nvPr/>
        </p:nvCxnSpPr>
        <p:spPr>
          <a:xfrm flipV="1">
            <a:off x="2761905" y="2731132"/>
            <a:ext cx="1282902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0" idx="1"/>
          </p:cNvCxnSpPr>
          <p:nvPr/>
        </p:nvCxnSpPr>
        <p:spPr>
          <a:xfrm>
            <a:off x="2761905" y="4161347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  <a:endCxn id="10" idx="6"/>
          </p:cNvCxnSpPr>
          <p:nvPr/>
        </p:nvCxnSpPr>
        <p:spPr>
          <a:xfrm flipH="1">
            <a:off x="45251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0" idx="7"/>
          </p:cNvCxnSpPr>
          <p:nvPr/>
        </p:nvCxnSpPr>
        <p:spPr>
          <a:xfrm flipH="1">
            <a:off x="4442702" y="4161347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11108" y="205188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75077" y="277355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68861" y="46154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89631" y="36660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11108" y="337368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64389" y="49511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0099" y="306300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94031" y="491312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78191" y="441876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44661" y="44039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60250" y="457306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0" idx="0"/>
            <a:endCxn id="8" idx="4"/>
          </p:cNvCxnSpPr>
          <p:nvPr/>
        </p:nvCxnSpPr>
        <p:spPr>
          <a:xfrm flipV="1">
            <a:off x="42437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260994" y="342420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94385" y="206517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07315" y="28804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47508" y="6173369"/>
            <a:ext cx="6393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This is the cut </a:t>
            </a:r>
            <a:r>
              <a:rPr lang="en-US" sz="2800" b="1" dirty="0">
                <a:solidFill>
                  <a:srgbClr val="FF0000"/>
                </a:solidFill>
              </a:rPr>
              <a:t>“{B,C,E,G,H} and {A,D,I,F}”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10585" flipH="1">
            <a:off x="9454944" y="4203031"/>
            <a:ext cx="976848" cy="842716"/>
          </a:xfrm>
          <a:prstGeom prst="rect">
            <a:avLst/>
          </a:prstGeom>
        </p:spPr>
      </p:pic>
      <p:sp>
        <p:nvSpPr>
          <p:cNvPr id="45" name="Freeform 44"/>
          <p:cNvSpPr/>
          <p:nvPr/>
        </p:nvSpPr>
        <p:spPr>
          <a:xfrm>
            <a:off x="8832193" y="3104059"/>
            <a:ext cx="1263611" cy="1554127"/>
          </a:xfrm>
          <a:custGeom>
            <a:avLst/>
            <a:gdLst>
              <a:gd name="connsiteX0" fmla="*/ 713590 w 1263611"/>
              <a:gd name="connsiteY0" fmla="*/ 13215 h 1554127"/>
              <a:gd name="connsiteX1" fmla="*/ 20863 w 1263611"/>
              <a:gd name="connsiteY1" fmla="*/ 761360 h 1554127"/>
              <a:gd name="connsiteX2" fmla="*/ 270244 w 1263611"/>
              <a:gd name="connsiteY2" fmla="*/ 1523360 h 1554127"/>
              <a:gd name="connsiteX3" fmla="*/ 1170790 w 1263611"/>
              <a:gd name="connsiteY3" fmla="*/ 1301687 h 1554127"/>
              <a:gd name="connsiteX4" fmla="*/ 1184644 w 1263611"/>
              <a:gd name="connsiteY4" fmla="*/ 359578 h 1554127"/>
              <a:gd name="connsiteX5" fmla="*/ 713590 w 1263611"/>
              <a:gd name="connsiteY5" fmla="*/ 13215 h 1554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3611" h="1554127">
                <a:moveTo>
                  <a:pt x="713590" y="13215"/>
                </a:moveTo>
                <a:cubicBezTo>
                  <a:pt x="519627" y="80179"/>
                  <a:pt x="94754" y="509669"/>
                  <a:pt x="20863" y="761360"/>
                </a:cubicBezTo>
                <a:cubicBezTo>
                  <a:pt x="-53028" y="1013051"/>
                  <a:pt x="78589" y="1433305"/>
                  <a:pt x="270244" y="1523360"/>
                </a:cubicBezTo>
                <a:cubicBezTo>
                  <a:pt x="461899" y="1613415"/>
                  <a:pt x="1018390" y="1495651"/>
                  <a:pt x="1170790" y="1301687"/>
                </a:cubicBezTo>
                <a:cubicBezTo>
                  <a:pt x="1323190" y="1107723"/>
                  <a:pt x="1258535" y="574323"/>
                  <a:pt x="1184644" y="359578"/>
                </a:cubicBezTo>
                <a:cubicBezTo>
                  <a:pt x="1110753" y="144833"/>
                  <a:pt x="907553" y="-53749"/>
                  <a:pt x="713590" y="13215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3528562" y="1790415"/>
            <a:ext cx="3220949" cy="4246671"/>
          </a:xfrm>
          <a:custGeom>
            <a:avLst/>
            <a:gdLst>
              <a:gd name="connsiteX0" fmla="*/ 2858384 w 3220949"/>
              <a:gd name="connsiteY0" fmla="*/ 204641 h 4246671"/>
              <a:gd name="connsiteX1" fmla="*/ 3218603 w 3220949"/>
              <a:gd name="connsiteY1" fmla="*/ 786531 h 4246671"/>
              <a:gd name="connsiteX2" fmla="*/ 2830675 w 3220949"/>
              <a:gd name="connsiteY2" fmla="*/ 1354568 h 4246671"/>
              <a:gd name="connsiteX3" fmla="*/ 1916275 w 3220949"/>
              <a:gd name="connsiteY3" fmla="*/ 980495 h 4246671"/>
              <a:gd name="connsiteX4" fmla="*/ 1375948 w 3220949"/>
              <a:gd name="connsiteY4" fmla="*/ 1576241 h 4246671"/>
              <a:gd name="connsiteX5" fmla="*/ 1029584 w 3220949"/>
              <a:gd name="connsiteY5" fmla="*/ 2573768 h 4246671"/>
              <a:gd name="connsiteX6" fmla="*/ 1140421 w 3220949"/>
              <a:gd name="connsiteY6" fmla="*/ 3266495 h 4246671"/>
              <a:gd name="connsiteX7" fmla="*/ 1791584 w 3220949"/>
              <a:gd name="connsiteY7" fmla="*/ 3058677 h 4246671"/>
              <a:gd name="connsiteX8" fmla="*/ 2678275 w 3220949"/>
              <a:gd name="connsiteY8" fmla="*/ 3114095 h 4246671"/>
              <a:gd name="connsiteX9" fmla="*/ 3107766 w 3220949"/>
              <a:gd name="connsiteY9" fmla="*/ 3571295 h 4246671"/>
              <a:gd name="connsiteX10" fmla="*/ 2262639 w 3220949"/>
              <a:gd name="connsiteY10" fmla="*/ 4236313 h 4246671"/>
              <a:gd name="connsiteX11" fmla="*/ 1126566 w 3220949"/>
              <a:gd name="connsiteY11" fmla="*/ 3986931 h 4246671"/>
              <a:gd name="connsiteX12" fmla="*/ 447694 w 3220949"/>
              <a:gd name="connsiteY12" fmla="*/ 4125477 h 4246671"/>
              <a:gd name="connsiteX13" fmla="*/ 129039 w 3220949"/>
              <a:gd name="connsiteY13" fmla="*/ 3612859 h 4246671"/>
              <a:gd name="connsiteX14" fmla="*/ 503112 w 3220949"/>
              <a:gd name="connsiteY14" fmla="*/ 2019586 h 4246671"/>
              <a:gd name="connsiteX15" fmla="*/ 4348 w 3220949"/>
              <a:gd name="connsiteY15" fmla="*/ 481731 h 4246671"/>
              <a:gd name="connsiteX16" fmla="*/ 849475 w 3220949"/>
              <a:gd name="connsiteY16" fmla="*/ 10677 h 4246671"/>
              <a:gd name="connsiteX17" fmla="*/ 2858384 w 3220949"/>
              <a:gd name="connsiteY17" fmla="*/ 204641 h 4246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220949" h="4246671">
                <a:moveTo>
                  <a:pt x="2858384" y="204641"/>
                </a:moveTo>
                <a:cubicBezTo>
                  <a:pt x="3253239" y="333950"/>
                  <a:pt x="3223221" y="594877"/>
                  <a:pt x="3218603" y="786531"/>
                </a:cubicBezTo>
                <a:cubicBezTo>
                  <a:pt x="3213985" y="978186"/>
                  <a:pt x="3047730" y="1322241"/>
                  <a:pt x="2830675" y="1354568"/>
                </a:cubicBezTo>
                <a:cubicBezTo>
                  <a:pt x="2613620" y="1386895"/>
                  <a:pt x="2158729" y="943550"/>
                  <a:pt x="1916275" y="980495"/>
                </a:cubicBezTo>
                <a:cubicBezTo>
                  <a:pt x="1673821" y="1017440"/>
                  <a:pt x="1523730" y="1310696"/>
                  <a:pt x="1375948" y="1576241"/>
                </a:cubicBezTo>
                <a:cubicBezTo>
                  <a:pt x="1228166" y="1841786"/>
                  <a:pt x="1068838" y="2292059"/>
                  <a:pt x="1029584" y="2573768"/>
                </a:cubicBezTo>
                <a:cubicBezTo>
                  <a:pt x="990330" y="2855477"/>
                  <a:pt x="1013421" y="3185677"/>
                  <a:pt x="1140421" y="3266495"/>
                </a:cubicBezTo>
                <a:cubicBezTo>
                  <a:pt x="1267421" y="3347313"/>
                  <a:pt x="1535275" y="3084077"/>
                  <a:pt x="1791584" y="3058677"/>
                </a:cubicBezTo>
                <a:cubicBezTo>
                  <a:pt x="2047893" y="3033277"/>
                  <a:pt x="2458911" y="3028659"/>
                  <a:pt x="2678275" y="3114095"/>
                </a:cubicBezTo>
                <a:cubicBezTo>
                  <a:pt x="2897639" y="3199531"/>
                  <a:pt x="3177039" y="3384259"/>
                  <a:pt x="3107766" y="3571295"/>
                </a:cubicBezTo>
                <a:cubicBezTo>
                  <a:pt x="3038493" y="3758331"/>
                  <a:pt x="2592839" y="4167040"/>
                  <a:pt x="2262639" y="4236313"/>
                </a:cubicBezTo>
                <a:cubicBezTo>
                  <a:pt x="1932439" y="4305586"/>
                  <a:pt x="1429057" y="4005404"/>
                  <a:pt x="1126566" y="3986931"/>
                </a:cubicBezTo>
                <a:cubicBezTo>
                  <a:pt x="824075" y="3968458"/>
                  <a:pt x="613948" y="4187822"/>
                  <a:pt x="447694" y="4125477"/>
                </a:cubicBezTo>
                <a:cubicBezTo>
                  <a:pt x="281439" y="4063132"/>
                  <a:pt x="119803" y="3963841"/>
                  <a:pt x="129039" y="3612859"/>
                </a:cubicBezTo>
                <a:cubicBezTo>
                  <a:pt x="138275" y="3261877"/>
                  <a:pt x="523894" y="2541441"/>
                  <a:pt x="503112" y="2019586"/>
                </a:cubicBezTo>
                <a:cubicBezTo>
                  <a:pt x="482330" y="1497731"/>
                  <a:pt x="-53379" y="816549"/>
                  <a:pt x="4348" y="481731"/>
                </a:cubicBezTo>
                <a:cubicBezTo>
                  <a:pt x="62075" y="146913"/>
                  <a:pt x="373802" y="56859"/>
                  <a:pt x="849475" y="10677"/>
                </a:cubicBezTo>
                <a:cubicBezTo>
                  <a:pt x="1325148" y="-35505"/>
                  <a:pt x="2463529" y="75332"/>
                  <a:pt x="2858384" y="204641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10585" flipH="1">
            <a:off x="5691059" y="1487445"/>
            <a:ext cx="976848" cy="84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61347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6739" y="118942"/>
            <a:ext cx="7886700" cy="678228"/>
          </a:xfrm>
        </p:spPr>
        <p:txBody>
          <a:bodyPr>
            <a:normAutofit fontScale="90000"/>
          </a:bodyPr>
          <a:lstStyle/>
          <a:p>
            <a:r>
              <a:rPr lang="en-US" dirty="0"/>
              <a:t>Running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9204" y="848084"/>
            <a:ext cx="7886700" cy="534496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Sorting the edges takes O(m log(n))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In practice, if the weights are small integers we can use </a:t>
            </a:r>
            <a:r>
              <a:rPr lang="en-US" dirty="0" err="1">
                <a:solidFill>
                  <a:schemeClr val="accent4"/>
                </a:solidFill>
              </a:rPr>
              <a:t>radixSort</a:t>
            </a:r>
            <a:r>
              <a:rPr lang="en-US" dirty="0">
                <a:solidFill>
                  <a:schemeClr val="accent4"/>
                </a:solidFill>
              </a:rPr>
              <a:t> and take time O(m)</a:t>
            </a:r>
          </a:p>
          <a:p>
            <a:r>
              <a:rPr lang="en-US" dirty="0"/>
              <a:t>For the rest: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n calls to </a:t>
            </a:r>
            <a:r>
              <a:rPr lang="en-US" b="1" dirty="0" err="1">
                <a:solidFill>
                  <a:schemeClr val="accent4"/>
                </a:solidFill>
              </a:rPr>
              <a:t>makeSet</a:t>
            </a:r>
            <a:endParaRPr lang="en-US" b="1" dirty="0">
              <a:solidFill>
                <a:schemeClr val="accent4"/>
              </a:solidFill>
            </a:endParaRPr>
          </a:p>
          <a:p>
            <a:pPr lvl="2"/>
            <a:r>
              <a:rPr lang="en-US" dirty="0">
                <a:solidFill>
                  <a:schemeClr val="accent4"/>
                </a:solidFill>
              </a:rPr>
              <a:t>put each vertex in its own set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2m calls to </a:t>
            </a:r>
            <a:r>
              <a:rPr lang="en-US" b="1" dirty="0">
                <a:solidFill>
                  <a:schemeClr val="accent4"/>
                </a:solidFill>
              </a:rPr>
              <a:t>find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for each edge, </a:t>
            </a:r>
            <a:r>
              <a:rPr lang="en-US" b="1" dirty="0">
                <a:solidFill>
                  <a:schemeClr val="accent4"/>
                </a:solidFill>
              </a:rPr>
              <a:t>find</a:t>
            </a:r>
            <a:r>
              <a:rPr lang="en-US" dirty="0">
                <a:solidFill>
                  <a:schemeClr val="accent4"/>
                </a:solidFill>
              </a:rPr>
              <a:t> its endpoints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n calls to </a:t>
            </a:r>
            <a:r>
              <a:rPr lang="en-US" b="1" dirty="0">
                <a:solidFill>
                  <a:schemeClr val="accent4"/>
                </a:solidFill>
              </a:rPr>
              <a:t>union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we will never add more than n-1 edges to the tree,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so we will never call </a:t>
            </a:r>
            <a:r>
              <a:rPr lang="en-US" b="1" dirty="0">
                <a:solidFill>
                  <a:schemeClr val="accent4"/>
                </a:solidFill>
              </a:rPr>
              <a:t>union</a:t>
            </a:r>
            <a:r>
              <a:rPr lang="en-US" dirty="0">
                <a:solidFill>
                  <a:schemeClr val="accent4"/>
                </a:solidFill>
              </a:rPr>
              <a:t> more than n-1 times.</a:t>
            </a:r>
          </a:p>
          <a:p>
            <a:r>
              <a:rPr lang="en-US" dirty="0"/>
              <a:t>Total running time: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Worst-case O(</a:t>
            </a:r>
            <a:r>
              <a:rPr lang="en-US" dirty="0" err="1">
                <a:solidFill>
                  <a:schemeClr val="accent4"/>
                </a:solidFill>
              </a:rPr>
              <a:t>mlog</a:t>
            </a:r>
            <a:r>
              <a:rPr lang="en-US" dirty="0">
                <a:solidFill>
                  <a:schemeClr val="accent4"/>
                </a:solidFill>
              </a:rPr>
              <a:t>(n)), just like Prim.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Closer to O(m) if you can do </a:t>
            </a:r>
            <a:r>
              <a:rPr lang="en-US" dirty="0" err="1">
                <a:solidFill>
                  <a:schemeClr val="accent4"/>
                </a:solidFill>
              </a:rPr>
              <a:t>radixSort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01354" y="2110116"/>
            <a:ext cx="2766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07B1A"/>
                </a:solidFill>
              </a:rPr>
              <a:t>In practice, each of </a:t>
            </a:r>
            <a:r>
              <a:rPr lang="en-US" b="1" dirty="0" err="1">
                <a:solidFill>
                  <a:srgbClr val="F07B1A"/>
                </a:solidFill>
              </a:rPr>
              <a:t>makeSet</a:t>
            </a:r>
            <a:r>
              <a:rPr lang="en-US" b="1" dirty="0">
                <a:solidFill>
                  <a:srgbClr val="F07B1A"/>
                </a:solidFill>
              </a:rPr>
              <a:t>, find, and union run in constant time*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799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Does it work?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That is, does it actually return a MST?</a:t>
            </a:r>
            <a:endParaRPr lang="en-US" sz="4000" b="1" dirty="0">
              <a:solidFill>
                <a:schemeClr val="accent4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we actually implement this?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pseudocode above says “</a:t>
            </a:r>
            <a:r>
              <a:rPr lang="en-US" dirty="0" err="1">
                <a:solidFill>
                  <a:schemeClr val="accent4"/>
                </a:solidFill>
              </a:rPr>
              <a:t>slowKruskal</a:t>
            </a:r>
            <a:r>
              <a:rPr lang="en-US" dirty="0">
                <a:solidFill>
                  <a:schemeClr val="accent4"/>
                </a:solidFill>
              </a:rPr>
              <a:t>”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endParaRPr lang="en-US" dirty="0">
              <a:solidFill>
                <a:schemeClr val="accent4"/>
              </a:solidFill>
            </a:endParaRPr>
          </a:p>
          <a:p>
            <a:pPr lvl="2"/>
            <a:r>
              <a:rPr lang="en-US" sz="2800" b="1" dirty="0">
                <a:solidFill>
                  <a:srgbClr val="F07B1A"/>
                </a:solidFill>
              </a:rPr>
              <a:t>Worst-case running time O(</a:t>
            </a:r>
            <a:r>
              <a:rPr lang="en-US" sz="2800" b="1" dirty="0" err="1">
                <a:solidFill>
                  <a:srgbClr val="F07B1A"/>
                </a:solidFill>
              </a:rPr>
              <a:t>mlog</a:t>
            </a:r>
            <a:r>
              <a:rPr lang="en-US" sz="2800" b="1" dirty="0">
                <a:solidFill>
                  <a:srgbClr val="F07B1A"/>
                </a:solidFill>
              </a:rPr>
              <a:t>(n)) using a union-find data structure.</a:t>
            </a:r>
          </a:p>
          <a:p>
            <a:pPr lvl="2"/>
            <a:endParaRPr lang="en-US" sz="2800" dirty="0"/>
          </a:p>
          <a:p>
            <a:pPr lvl="2"/>
            <a:endParaRPr lang="en-US" sz="3200" b="1" dirty="0"/>
          </a:p>
        </p:txBody>
      </p:sp>
      <p:sp>
        <p:nvSpPr>
          <p:cNvPr id="4" name="Left Arrow 3"/>
          <p:cNvSpPr/>
          <p:nvPr/>
        </p:nvSpPr>
        <p:spPr>
          <a:xfrm rot="20231924">
            <a:off x="7620001" y="1864553"/>
            <a:ext cx="984738" cy="433753"/>
          </a:xfrm>
          <a:prstGeom prst="lef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89755" y="2149003"/>
            <a:ext cx="216723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Now that we understand this “tree-merging” view, let’s do this one.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849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show that our greedy choices </a:t>
            </a:r>
            <a:r>
              <a:rPr lang="en-US" b="1" dirty="0"/>
              <a:t>don’t rule out success.</a:t>
            </a:r>
          </a:p>
          <a:p>
            <a:r>
              <a:rPr lang="en-US" dirty="0"/>
              <a:t>That is, at every step: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There exists an MST that contains all of the edges we have added so far.</a:t>
            </a:r>
          </a:p>
          <a:p>
            <a:pPr lvl="1"/>
            <a:endParaRPr lang="en-US" dirty="0"/>
          </a:p>
          <a:p>
            <a:r>
              <a:rPr lang="en-US" dirty="0"/>
              <a:t>Now it is time to use our lemma!</a:t>
            </a:r>
          </a:p>
          <a:p>
            <a:pPr lvl="1"/>
            <a:endParaRPr lang="en-US" dirty="0">
              <a:solidFill>
                <a:srgbClr val="F07B1A"/>
              </a:solidFill>
            </a:endParaRPr>
          </a:p>
          <a:p>
            <a:pPr lvl="1"/>
            <a:endParaRPr lang="en-US" b="1" dirty="0">
              <a:solidFill>
                <a:srgbClr val="F07B1A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58001" y="4724402"/>
            <a:ext cx="1934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07B1A"/>
                </a:solidFill>
              </a:rPr>
              <a:t>again!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349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4685" y="-155865"/>
            <a:ext cx="7886700" cy="1325563"/>
          </a:xfrm>
        </p:spPr>
        <p:txBody>
          <a:bodyPr/>
          <a:lstStyle/>
          <a:p>
            <a:r>
              <a:rPr lang="en-US" dirty="0"/>
              <a:t>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81737" y="1004417"/>
                <a:ext cx="9304648" cy="4351338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Let S be a set of edges, and consider a cut that respects S.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Suppose there is an MST containing S.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Let (</a:t>
                </a:r>
                <a:r>
                  <a:rPr lang="en-US" dirty="0" err="1">
                    <a:solidFill>
                      <a:schemeClr val="tx1"/>
                    </a:solidFill>
                  </a:rPr>
                  <a:t>u,v</a:t>
                </a:r>
                <a:r>
                  <a:rPr lang="en-US" dirty="0">
                    <a:solidFill>
                      <a:schemeClr val="tx1"/>
                    </a:solidFill>
                  </a:rPr>
                  <a:t>) be a light edge.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Then there is an MST containing 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∪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{(</a:t>
                </a:r>
                <a:r>
                  <a:rPr lang="en-US" dirty="0" err="1">
                    <a:solidFill>
                      <a:schemeClr val="tx1"/>
                    </a:solidFill>
                  </a:rPr>
                  <a:t>u,v</a:t>
                </a:r>
                <a:r>
                  <a:rPr lang="en-US" dirty="0">
                    <a:solidFill>
                      <a:schemeClr val="tx1"/>
                    </a:solidFill>
                  </a:rPr>
                  <a:t>)}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81737" y="1004417"/>
                <a:ext cx="9304648" cy="4351338"/>
              </a:xfrm>
              <a:blipFill>
                <a:blip r:embed="rId4"/>
                <a:stretch>
                  <a:fillRect l="-1179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/>
          <p:cNvGrpSpPr/>
          <p:nvPr/>
        </p:nvGrpSpPr>
        <p:grpSpPr>
          <a:xfrm>
            <a:off x="3976255" y="3116806"/>
            <a:ext cx="6618111" cy="3523583"/>
            <a:chOff x="304800" y="2176236"/>
            <a:chExt cx="8793163" cy="4813190"/>
          </a:xfrm>
        </p:grpSpPr>
        <p:sp>
          <p:nvSpPr>
            <p:cNvPr id="47" name="Oval 46"/>
            <p:cNvSpPr/>
            <p:nvPr/>
          </p:nvSpPr>
          <p:spPr>
            <a:xfrm>
              <a:off x="6096000" y="2919041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4255477" y="2919041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2438400" y="2919041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50" name="Oval 49"/>
            <p:cNvSpPr/>
            <p:nvPr/>
          </p:nvSpPr>
          <p:spPr>
            <a:xfrm>
              <a:off x="757604" y="4349256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24384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H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42672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G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60960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F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3411415" y="4349256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7784123" y="4349256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56" name="Straight Connector 55"/>
            <p:cNvCxnSpPr>
              <a:stCxn id="53" idx="5"/>
              <a:endCxn id="58" idx="1"/>
            </p:cNvCxnSpPr>
            <p:nvPr/>
          </p:nvCxnSpPr>
          <p:spPr>
            <a:xfrm>
              <a:off x="4735778" y="3399342"/>
              <a:ext cx="1442629" cy="2450814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53" idx="6"/>
              <a:endCxn id="52" idx="2"/>
            </p:cNvCxnSpPr>
            <p:nvPr/>
          </p:nvCxnSpPr>
          <p:spPr>
            <a:xfrm>
              <a:off x="4818185" y="3200395"/>
              <a:ext cx="1277815" cy="0"/>
            </a:xfrm>
            <a:prstGeom prst="line">
              <a:avLst/>
            </a:prstGeom>
            <a:ln w="177800" cmpd="sng">
              <a:solidFill>
                <a:srgbClr val="EA53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60" idx="1"/>
              <a:endCxn id="52" idx="5"/>
            </p:cNvCxnSpPr>
            <p:nvPr/>
          </p:nvCxnSpPr>
          <p:spPr>
            <a:xfrm flipH="1" flipV="1">
              <a:off x="6576301" y="3399342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0" idx="3"/>
              <a:endCxn id="58" idx="7"/>
            </p:cNvCxnSpPr>
            <p:nvPr/>
          </p:nvCxnSpPr>
          <p:spPr>
            <a:xfrm flipH="1">
              <a:off x="6576301" y="4829557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52" idx="4"/>
              <a:endCxn id="58" idx="0"/>
            </p:cNvCxnSpPr>
            <p:nvPr/>
          </p:nvCxnSpPr>
          <p:spPr>
            <a:xfrm>
              <a:off x="6377354" y="3481749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59" idx="5"/>
              <a:endCxn id="57" idx="1"/>
            </p:cNvCxnSpPr>
            <p:nvPr/>
          </p:nvCxnSpPr>
          <p:spPr>
            <a:xfrm>
              <a:off x="3891716" y="4829557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57" idx="6"/>
              <a:endCxn id="58" idx="2"/>
            </p:cNvCxnSpPr>
            <p:nvPr/>
          </p:nvCxnSpPr>
          <p:spPr>
            <a:xfrm>
              <a:off x="4829908" y="6049103"/>
              <a:ext cx="1266092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59" idx="0"/>
              <a:endCxn id="53" idx="3"/>
            </p:cNvCxnSpPr>
            <p:nvPr/>
          </p:nvCxnSpPr>
          <p:spPr>
            <a:xfrm flipV="1">
              <a:off x="3692769" y="3399342"/>
              <a:ext cx="645115" cy="949914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54" idx="6"/>
              <a:endCxn id="53" idx="2"/>
            </p:cNvCxnSpPr>
            <p:nvPr/>
          </p:nvCxnSpPr>
          <p:spPr>
            <a:xfrm>
              <a:off x="3001108" y="3200395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55" idx="7"/>
              <a:endCxn id="54" idx="3"/>
            </p:cNvCxnSpPr>
            <p:nvPr/>
          </p:nvCxnSpPr>
          <p:spPr>
            <a:xfrm flipV="1">
              <a:off x="1237905" y="3399342"/>
              <a:ext cx="1282902" cy="1032321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55" idx="5"/>
              <a:endCxn id="56" idx="1"/>
            </p:cNvCxnSpPr>
            <p:nvPr/>
          </p:nvCxnSpPr>
          <p:spPr>
            <a:xfrm>
              <a:off x="1237905" y="4829557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57" idx="2"/>
              <a:endCxn id="56" idx="6"/>
            </p:cNvCxnSpPr>
            <p:nvPr/>
          </p:nvCxnSpPr>
          <p:spPr>
            <a:xfrm flipH="1">
              <a:off x="3001108" y="6049103"/>
              <a:ext cx="1266092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59" idx="3"/>
              <a:endCxn id="56" idx="7"/>
            </p:cNvCxnSpPr>
            <p:nvPr/>
          </p:nvCxnSpPr>
          <p:spPr>
            <a:xfrm flipH="1">
              <a:off x="2918701" y="4829557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4929555" y="3136625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151077" y="3441768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244861" y="5283700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365631" y="4334252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287108" y="4041892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240389" y="5619323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056099" y="3731217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470030" y="5581332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254191" y="5086975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120660" y="5072197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436250" y="5241272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80" name="Straight Connector 79"/>
            <p:cNvCxnSpPr>
              <a:stCxn id="56" idx="0"/>
              <a:endCxn id="54" idx="4"/>
            </p:cNvCxnSpPr>
            <p:nvPr/>
          </p:nvCxnSpPr>
          <p:spPr>
            <a:xfrm flipV="1">
              <a:off x="2719754" y="3481749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2736994" y="4092411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370386" y="2733389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483315" y="3548645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>
              <a:off x="304800" y="2517536"/>
              <a:ext cx="8569569" cy="3057005"/>
            </a:xfrm>
            <a:custGeom>
              <a:avLst/>
              <a:gdLst>
                <a:gd name="connsiteX0" fmla="*/ 8569569 w 8569569"/>
                <a:gd name="connsiteY0" fmla="*/ 2992306 h 3057005"/>
                <a:gd name="connsiteX1" fmla="*/ 7795846 w 8569569"/>
                <a:gd name="connsiteY1" fmla="*/ 2968860 h 3057005"/>
                <a:gd name="connsiteX2" fmla="*/ 5943600 w 8569569"/>
                <a:gd name="connsiteY2" fmla="*/ 2136521 h 3057005"/>
                <a:gd name="connsiteX3" fmla="*/ 4783015 w 8569569"/>
                <a:gd name="connsiteY3" fmla="*/ 167044 h 3057005"/>
                <a:gd name="connsiteX4" fmla="*/ 3751385 w 8569569"/>
                <a:gd name="connsiteY4" fmla="*/ 342890 h 3057005"/>
                <a:gd name="connsiteX5" fmla="*/ 1500554 w 8569569"/>
                <a:gd name="connsiteY5" fmla="*/ 2242029 h 3057005"/>
                <a:gd name="connsiteX6" fmla="*/ 0 w 8569569"/>
                <a:gd name="connsiteY6" fmla="*/ 2910244 h 305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69569" h="3057005">
                  <a:moveTo>
                    <a:pt x="8569569" y="2992306"/>
                  </a:moveTo>
                  <a:cubicBezTo>
                    <a:pt x="8401538" y="3051898"/>
                    <a:pt x="8233507" y="3111491"/>
                    <a:pt x="7795846" y="2968860"/>
                  </a:cubicBezTo>
                  <a:cubicBezTo>
                    <a:pt x="7358185" y="2826229"/>
                    <a:pt x="6445738" y="2603490"/>
                    <a:pt x="5943600" y="2136521"/>
                  </a:cubicBezTo>
                  <a:cubicBezTo>
                    <a:pt x="5441461" y="1669552"/>
                    <a:pt x="5148384" y="465982"/>
                    <a:pt x="4783015" y="167044"/>
                  </a:cubicBezTo>
                  <a:cubicBezTo>
                    <a:pt x="4417646" y="-131895"/>
                    <a:pt x="4298462" y="-2941"/>
                    <a:pt x="3751385" y="342890"/>
                  </a:cubicBezTo>
                  <a:cubicBezTo>
                    <a:pt x="3204308" y="688721"/>
                    <a:pt x="2125785" y="1814137"/>
                    <a:pt x="1500554" y="2242029"/>
                  </a:cubicBezTo>
                  <a:cubicBezTo>
                    <a:pt x="875323" y="2669921"/>
                    <a:pt x="437661" y="2790082"/>
                    <a:pt x="0" y="2910244"/>
                  </a:cubicBezTo>
                </a:path>
              </a:pathLst>
            </a:custGeom>
            <a:noFill/>
            <a:ln w="539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909053" y="6358795"/>
              <a:ext cx="6042901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S is the set of  </a:t>
              </a:r>
              <a:r>
                <a:rPr lang="en-US" sz="2400" b="1" dirty="0">
                  <a:solidFill>
                    <a:schemeClr val="accent6"/>
                  </a:solidFill>
                </a:rPr>
                <a:t>thick orange </a:t>
              </a:r>
              <a:r>
                <a:rPr lang="en-US" dirty="0">
                  <a:solidFill>
                    <a:schemeClr val="accent6"/>
                  </a:solidFill>
                </a:rPr>
                <a:t>edges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779268" y="2176236"/>
              <a:ext cx="3318695" cy="504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A53F1"/>
                  </a:solidFill>
                </a:rPr>
                <a:t>This edge is light</a:t>
              </a:r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 flipH="1">
              <a:off x="5715001" y="2615089"/>
              <a:ext cx="621323" cy="442825"/>
            </a:xfrm>
            <a:prstGeom prst="straightConnector1">
              <a:avLst/>
            </a:prstGeom>
            <a:ln>
              <a:solidFill>
                <a:srgbClr val="EA53F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87177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79" y="-190735"/>
            <a:ext cx="8943701" cy="1325563"/>
          </a:xfrm>
        </p:spPr>
        <p:txBody>
          <a:bodyPr>
            <a:normAutofit/>
          </a:bodyPr>
          <a:lstStyle/>
          <a:p>
            <a:r>
              <a:rPr lang="en-US" dirty="0"/>
              <a:t>Partway through </a:t>
            </a:r>
            <a:r>
              <a:rPr lang="en-US" dirty="0" err="1"/>
              <a:t>Kruskal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4710" y="953359"/>
            <a:ext cx="7886700" cy="4351338"/>
          </a:xfrm>
        </p:spPr>
        <p:txBody>
          <a:bodyPr/>
          <a:lstStyle/>
          <a:p>
            <a:r>
              <a:rPr lang="en-US" dirty="0"/>
              <a:t>Assume that our choices </a:t>
            </a:r>
            <a:r>
              <a:rPr lang="en-US" b="1" dirty="0"/>
              <a:t>S</a:t>
            </a:r>
            <a:r>
              <a:rPr lang="en-US" dirty="0"/>
              <a:t> so far are </a:t>
            </a:r>
            <a:r>
              <a:rPr lang="en-US" b="1" dirty="0"/>
              <a:t>safe.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they don’t rule out success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C244C6"/>
                </a:solidFill>
              </a:rPr>
              <a:t>next edge </a:t>
            </a:r>
            <a:r>
              <a:rPr lang="en-US" dirty="0"/>
              <a:t>we add will merge two trees, </a:t>
            </a:r>
            <a:r>
              <a:rPr lang="en-US" b="1" dirty="0"/>
              <a:t>T1, T2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4109848" y="3888280"/>
            <a:ext cx="6558152" cy="2987711"/>
            <a:chOff x="383985" y="2076929"/>
            <a:chExt cx="8413275" cy="4152730"/>
          </a:xfrm>
        </p:grpSpPr>
        <p:sp>
          <p:nvSpPr>
            <p:cNvPr id="85" name="Freeform 84"/>
            <p:cNvSpPr/>
            <p:nvPr/>
          </p:nvSpPr>
          <p:spPr>
            <a:xfrm>
              <a:off x="7614138" y="3778036"/>
              <a:ext cx="1183122" cy="1101986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85"/>
            <p:cNvSpPr/>
            <p:nvPr/>
          </p:nvSpPr>
          <p:spPr>
            <a:xfrm>
              <a:off x="5897335" y="2243807"/>
              <a:ext cx="1183122" cy="1101986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86"/>
            <p:cNvSpPr/>
            <p:nvPr/>
          </p:nvSpPr>
          <p:spPr>
            <a:xfrm rot="18087076">
              <a:off x="2713655" y="2977239"/>
              <a:ext cx="2902605" cy="1101986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/>
            <p:cNvSpPr/>
            <p:nvPr/>
          </p:nvSpPr>
          <p:spPr>
            <a:xfrm rot="2796209">
              <a:off x="1405678" y="1927311"/>
              <a:ext cx="1183122" cy="3226507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88"/>
            <p:cNvSpPr/>
            <p:nvPr/>
          </p:nvSpPr>
          <p:spPr>
            <a:xfrm>
              <a:off x="2181432" y="5103744"/>
              <a:ext cx="5250999" cy="1125915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6166338" y="2532184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91" name="Oval 90"/>
            <p:cNvSpPr/>
            <p:nvPr/>
          </p:nvSpPr>
          <p:spPr>
            <a:xfrm>
              <a:off x="4325815" y="2532184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92" name="Oval 91"/>
            <p:cNvSpPr/>
            <p:nvPr/>
          </p:nvSpPr>
          <p:spPr>
            <a:xfrm>
              <a:off x="2508738" y="2532184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3" name="Oval 92"/>
            <p:cNvSpPr/>
            <p:nvPr/>
          </p:nvSpPr>
          <p:spPr>
            <a:xfrm>
              <a:off x="827942" y="3962399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94" name="Oval 93"/>
            <p:cNvSpPr/>
            <p:nvPr/>
          </p:nvSpPr>
          <p:spPr>
            <a:xfrm>
              <a:off x="2508738" y="5380892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5" name="Oval 94"/>
            <p:cNvSpPr/>
            <p:nvPr/>
          </p:nvSpPr>
          <p:spPr>
            <a:xfrm>
              <a:off x="4337538" y="5380892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96" name="Oval 95"/>
            <p:cNvSpPr/>
            <p:nvPr/>
          </p:nvSpPr>
          <p:spPr>
            <a:xfrm>
              <a:off x="6166338" y="5380892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97" name="Oval 96"/>
            <p:cNvSpPr/>
            <p:nvPr/>
          </p:nvSpPr>
          <p:spPr>
            <a:xfrm>
              <a:off x="3481753" y="3962399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7854461" y="3962399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99" name="Straight Connector 98"/>
            <p:cNvCxnSpPr>
              <a:stCxn id="91" idx="5"/>
              <a:endCxn id="96" idx="1"/>
            </p:cNvCxnSpPr>
            <p:nvPr/>
          </p:nvCxnSpPr>
          <p:spPr>
            <a:xfrm>
              <a:off x="4806116" y="3012485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91" idx="6"/>
              <a:endCxn id="90" idx="2"/>
            </p:cNvCxnSpPr>
            <p:nvPr/>
          </p:nvCxnSpPr>
          <p:spPr>
            <a:xfrm>
              <a:off x="4888523" y="2813538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98" idx="1"/>
              <a:endCxn id="90" idx="5"/>
            </p:cNvCxnSpPr>
            <p:nvPr/>
          </p:nvCxnSpPr>
          <p:spPr>
            <a:xfrm flipH="1" flipV="1">
              <a:off x="6646639" y="3012485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98" idx="3"/>
              <a:endCxn id="96" idx="7"/>
            </p:cNvCxnSpPr>
            <p:nvPr/>
          </p:nvCxnSpPr>
          <p:spPr>
            <a:xfrm flipH="1">
              <a:off x="6646639" y="4442700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90" idx="4"/>
              <a:endCxn id="96" idx="0"/>
            </p:cNvCxnSpPr>
            <p:nvPr/>
          </p:nvCxnSpPr>
          <p:spPr>
            <a:xfrm>
              <a:off x="6447692" y="3094892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97" idx="5"/>
              <a:endCxn id="95" idx="1"/>
            </p:cNvCxnSpPr>
            <p:nvPr/>
          </p:nvCxnSpPr>
          <p:spPr>
            <a:xfrm>
              <a:off x="3962054" y="4442700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95" idx="6"/>
              <a:endCxn id="96" idx="2"/>
            </p:cNvCxnSpPr>
            <p:nvPr/>
          </p:nvCxnSpPr>
          <p:spPr>
            <a:xfrm>
              <a:off x="4900246" y="5662246"/>
              <a:ext cx="1266092" cy="0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97" idx="0"/>
              <a:endCxn id="91" idx="3"/>
            </p:cNvCxnSpPr>
            <p:nvPr/>
          </p:nvCxnSpPr>
          <p:spPr>
            <a:xfrm flipV="1">
              <a:off x="3763107" y="3012485"/>
              <a:ext cx="645115" cy="949914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92" idx="6"/>
              <a:endCxn id="91" idx="2"/>
            </p:cNvCxnSpPr>
            <p:nvPr/>
          </p:nvCxnSpPr>
          <p:spPr>
            <a:xfrm>
              <a:off x="3071446" y="2813538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93" idx="7"/>
              <a:endCxn id="92" idx="3"/>
            </p:cNvCxnSpPr>
            <p:nvPr/>
          </p:nvCxnSpPr>
          <p:spPr>
            <a:xfrm flipV="1">
              <a:off x="1308243" y="3012485"/>
              <a:ext cx="1282902" cy="1032321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93" idx="5"/>
              <a:endCxn id="94" idx="1"/>
            </p:cNvCxnSpPr>
            <p:nvPr/>
          </p:nvCxnSpPr>
          <p:spPr>
            <a:xfrm>
              <a:off x="1308243" y="4442700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95" idx="2"/>
              <a:endCxn id="94" idx="6"/>
            </p:cNvCxnSpPr>
            <p:nvPr/>
          </p:nvCxnSpPr>
          <p:spPr>
            <a:xfrm flipH="1">
              <a:off x="3071446" y="5662246"/>
              <a:ext cx="1266092" cy="0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97" idx="3"/>
              <a:endCxn id="94" idx="7"/>
            </p:cNvCxnSpPr>
            <p:nvPr/>
          </p:nvCxnSpPr>
          <p:spPr>
            <a:xfrm flipH="1">
              <a:off x="2989039" y="4442700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/>
            <p:cNvSpPr txBox="1"/>
            <p:nvPr/>
          </p:nvSpPr>
          <p:spPr>
            <a:xfrm>
              <a:off x="5357446" y="2333238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7221415" y="3054912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7315199" y="4896841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6435970" y="3947395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357446" y="3655034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5310727" y="5232465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126437" y="3344360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3540369" y="5194474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3324528" y="4700117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190999" y="4685340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506589" y="4854415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123" name="Straight Connector 122"/>
            <p:cNvCxnSpPr>
              <a:stCxn id="94" idx="0"/>
              <a:endCxn id="92" idx="4"/>
            </p:cNvCxnSpPr>
            <p:nvPr/>
          </p:nvCxnSpPr>
          <p:spPr>
            <a:xfrm flipV="1">
              <a:off x="2790092" y="3094892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/>
            <p:cNvSpPr txBox="1"/>
            <p:nvPr/>
          </p:nvSpPr>
          <p:spPr>
            <a:xfrm>
              <a:off x="2807332" y="3705554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3440723" y="2346532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553653" y="3161787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127" name="Rectangle 126"/>
          <p:cNvSpPr/>
          <p:nvPr/>
        </p:nvSpPr>
        <p:spPr>
          <a:xfrm>
            <a:off x="3193838" y="6151624"/>
            <a:ext cx="2298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07B1A"/>
                </a:solidFill>
              </a:rPr>
              <a:t>S is the set of </a:t>
            </a:r>
          </a:p>
          <a:p>
            <a:r>
              <a:rPr lang="en-US" b="1" dirty="0">
                <a:solidFill>
                  <a:srgbClr val="F07B1A"/>
                </a:solidFill>
              </a:rPr>
              <a:t>edges selected so far.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491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79" y="-190735"/>
            <a:ext cx="8943701" cy="1325563"/>
          </a:xfrm>
        </p:spPr>
        <p:txBody>
          <a:bodyPr>
            <a:normAutofit/>
          </a:bodyPr>
          <a:lstStyle/>
          <a:p>
            <a:r>
              <a:rPr lang="en-US" dirty="0"/>
              <a:t>Partway through </a:t>
            </a:r>
            <a:r>
              <a:rPr lang="en-US" dirty="0" err="1"/>
              <a:t>Kruskal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4710" y="953359"/>
            <a:ext cx="7886700" cy="4351338"/>
          </a:xfrm>
        </p:spPr>
        <p:txBody>
          <a:bodyPr/>
          <a:lstStyle/>
          <a:p>
            <a:r>
              <a:rPr lang="en-US" dirty="0"/>
              <a:t>Assume that our choices </a:t>
            </a:r>
            <a:r>
              <a:rPr lang="en-US" b="1" dirty="0"/>
              <a:t>S</a:t>
            </a:r>
            <a:r>
              <a:rPr lang="en-US" dirty="0"/>
              <a:t> so far are </a:t>
            </a:r>
            <a:r>
              <a:rPr lang="en-US" b="1" dirty="0"/>
              <a:t>safe.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they don’t rule out success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C244C6"/>
                </a:solidFill>
              </a:rPr>
              <a:t>next edge </a:t>
            </a:r>
            <a:r>
              <a:rPr lang="en-US" dirty="0"/>
              <a:t>we add will merge two trees, </a:t>
            </a:r>
            <a:r>
              <a:rPr lang="en-US" b="1" dirty="0"/>
              <a:t>T1, T2</a:t>
            </a:r>
          </a:p>
          <a:p>
            <a:r>
              <a:rPr lang="en-US" dirty="0"/>
              <a:t>Consider the cut </a:t>
            </a:r>
            <a:r>
              <a:rPr lang="en-US" b="1" dirty="0"/>
              <a:t>{T1, V </a:t>
            </a:r>
            <a:r>
              <a:rPr lang="mr-IN" b="1" dirty="0"/>
              <a:t>–</a:t>
            </a:r>
            <a:r>
              <a:rPr lang="en-US" b="1" dirty="0"/>
              <a:t> T1}.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 respects this cut.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Our </a:t>
            </a:r>
            <a:r>
              <a:rPr lang="en-US" b="1" dirty="0">
                <a:solidFill>
                  <a:srgbClr val="C244C6"/>
                </a:solidFill>
              </a:rPr>
              <a:t>new edge is light </a:t>
            </a:r>
            <a:r>
              <a:rPr lang="en-US" dirty="0">
                <a:solidFill>
                  <a:schemeClr val="accent4"/>
                </a:solidFill>
              </a:rPr>
              <a:t>for the cut</a:t>
            </a:r>
          </a:p>
          <a:p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4109848" y="3888280"/>
            <a:ext cx="6558152" cy="2987711"/>
            <a:chOff x="383985" y="2076929"/>
            <a:chExt cx="8413275" cy="4152730"/>
          </a:xfrm>
        </p:grpSpPr>
        <p:sp>
          <p:nvSpPr>
            <p:cNvPr id="85" name="Freeform 84"/>
            <p:cNvSpPr/>
            <p:nvPr/>
          </p:nvSpPr>
          <p:spPr>
            <a:xfrm>
              <a:off x="7614138" y="3778036"/>
              <a:ext cx="1183122" cy="1101986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85"/>
            <p:cNvSpPr/>
            <p:nvPr/>
          </p:nvSpPr>
          <p:spPr>
            <a:xfrm>
              <a:off x="5897335" y="2243807"/>
              <a:ext cx="1183122" cy="1101986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86"/>
            <p:cNvSpPr/>
            <p:nvPr/>
          </p:nvSpPr>
          <p:spPr>
            <a:xfrm rot="18087076">
              <a:off x="2713655" y="2977239"/>
              <a:ext cx="2902605" cy="1101986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/>
            <p:cNvSpPr/>
            <p:nvPr/>
          </p:nvSpPr>
          <p:spPr>
            <a:xfrm rot="2796209">
              <a:off x="1405678" y="1927311"/>
              <a:ext cx="1183122" cy="3226507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88"/>
            <p:cNvSpPr/>
            <p:nvPr/>
          </p:nvSpPr>
          <p:spPr>
            <a:xfrm>
              <a:off x="2181432" y="5103744"/>
              <a:ext cx="5250999" cy="1125915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6166338" y="2532184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91" name="Oval 90"/>
            <p:cNvSpPr/>
            <p:nvPr/>
          </p:nvSpPr>
          <p:spPr>
            <a:xfrm>
              <a:off x="4325815" y="2532184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92" name="Oval 91"/>
            <p:cNvSpPr/>
            <p:nvPr/>
          </p:nvSpPr>
          <p:spPr>
            <a:xfrm>
              <a:off x="2508738" y="2532184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3" name="Oval 92"/>
            <p:cNvSpPr/>
            <p:nvPr/>
          </p:nvSpPr>
          <p:spPr>
            <a:xfrm>
              <a:off x="827942" y="3962399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94" name="Oval 93"/>
            <p:cNvSpPr/>
            <p:nvPr/>
          </p:nvSpPr>
          <p:spPr>
            <a:xfrm>
              <a:off x="2508738" y="5380892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5" name="Oval 94"/>
            <p:cNvSpPr/>
            <p:nvPr/>
          </p:nvSpPr>
          <p:spPr>
            <a:xfrm>
              <a:off x="4337538" y="5380892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96" name="Oval 95"/>
            <p:cNvSpPr/>
            <p:nvPr/>
          </p:nvSpPr>
          <p:spPr>
            <a:xfrm>
              <a:off x="6166338" y="5380892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97" name="Oval 96"/>
            <p:cNvSpPr/>
            <p:nvPr/>
          </p:nvSpPr>
          <p:spPr>
            <a:xfrm>
              <a:off x="3481753" y="3962399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7854461" y="3962399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99" name="Straight Connector 98"/>
            <p:cNvCxnSpPr>
              <a:stCxn id="91" idx="5"/>
              <a:endCxn id="96" idx="1"/>
            </p:cNvCxnSpPr>
            <p:nvPr/>
          </p:nvCxnSpPr>
          <p:spPr>
            <a:xfrm>
              <a:off x="4806116" y="3012485"/>
              <a:ext cx="1442629" cy="2450814"/>
            </a:xfrm>
            <a:prstGeom prst="line">
              <a:avLst/>
            </a:prstGeom>
            <a:ln w="111125">
              <a:solidFill>
                <a:srgbClr val="C244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91" idx="6"/>
              <a:endCxn id="90" idx="2"/>
            </p:cNvCxnSpPr>
            <p:nvPr/>
          </p:nvCxnSpPr>
          <p:spPr>
            <a:xfrm>
              <a:off x="4888523" y="2813538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98" idx="1"/>
              <a:endCxn id="90" idx="5"/>
            </p:cNvCxnSpPr>
            <p:nvPr/>
          </p:nvCxnSpPr>
          <p:spPr>
            <a:xfrm flipH="1" flipV="1">
              <a:off x="6646639" y="3012485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98" idx="3"/>
              <a:endCxn id="96" idx="7"/>
            </p:cNvCxnSpPr>
            <p:nvPr/>
          </p:nvCxnSpPr>
          <p:spPr>
            <a:xfrm flipH="1">
              <a:off x="6646639" y="4442700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90" idx="4"/>
              <a:endCxn id="96" idx="0"/>
            </p:cNvCxnSpPr>
            <p:nvPr/>
          </p:nvCxnSpPr>
          <p:spPr>
            <a:xfrm>
              <a:off x="6447692" y="3094892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97" idx="5"/>
              <a:endCxn id="95" idx="1"/>
            </p:cNvCxnSpPr>
            <p:nvPr/>
          </p:nvCxnSpPr>
          <p:spPr>
            <a:xfrm>
              <a:off x="3962054" y="4442700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95" idx="6"/>
              <a:endCxn id="96" idx="2"/>
            </p:cNvCxnSpPr>
            <p:nvPr/>
          </p:nvCxnSpPr>
          <p:spPr>
            <a:xfrm>
              <a:off x="4900246" y="5662246"/>
              <a:ext cx="1266092" cy="0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97" idx="0"/>
              <a:endCxn id="91" idx="3"/>
            </p:cNvCxnSpPr>
            <p:nvPr/>
          </p:nvCxnSpPr>
          <p:spPr>
            <a:xfrm flipV="1">
              <a:off x="3763107" y="3012485"/>
              <a:ext cx="645115" cy="949914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92" idx="6"/>
              <a:endCxn id="91" idx="2"/>
            </p:cNvCxnSpPr>
            <p:nvPr/>
          </p:nvCxnSpPr>
          <p:spPr>
            <a:xfrm>
              <a:off x="3071446" y="2813538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93" idx="7"/>
              <a:endCxn id="92" idx="3"/>
            </p:cNvCxnSpPr>
            <p:nvPr/>
          </p:nvCxnSpPr>
          <p:spPr>
            <a:xfrm flipV="1">
              <a:off x="1308243" y="3012485"/>
              <a:ext cx="1282902" cy="1032321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93" idx="5"/>
              <a:endCxn id="94" idx="1"/>
            </p:cNvCxnSpPr>
            <p:nvPr/>
          </p:nvCxnSpPr>
          <p:spPr>
            <a:xfrm>
              <a:off x="1308243" y="4442700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95" idx="2"/>
              <a:endCxn id="94" idx="6"/>
            </p:cNvCxnSpPr>
            <p:nvPr/>
          </p:nvCxnSpPr>
          <p:spPr>
            <a:xfrm flipH="1">
              <a:off x="3071446" y="5662246"/>
              <a:ext cx="1266092" cy="0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97" idx="3"/>
              <a:endCxn id="94" idx="7"/>
            </p:cNvCxnSpPr>
            <p:nvPr/>
          </p:nvCxnSpPr>
          <p:spPr>
            <a:xfrm flipH="1">
              <a:off x="2989039" y="4442700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/>
            <p:cNvSpPr txBox="1"/>
            <p:nvPr/>
          </p:nvSpPr>
          <p:spPr>
            <a:xfrm>
              <a:off x="5357446" y="2333238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7221415" y="3054912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7315199" y="4896841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6435970" y="3947395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357446" y="3655034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5310727" y="5232465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126437" y="3344360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3540369" y="5194474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3324528" y="4700117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190999" y="4685340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506589" y="4854415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123" name="Straight Connector 122"/>
            <p:cNvCxnSpPr>
              <a:stCxn id="94" idx="0"/>
              <a:endCxn id="92" idx="4"/>
            </p:cNvCxnSpPr>
            <p:nvPr/>
          </p:nvCxnSpPr>
          <p:spPr>
            <a:xfrm flipV="1">
              <a:off x="2790092" y="3094892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/>
            <p:cNvSpPr txBox="1"/>
            <p:nvPr/>
          </p:nvSpPr>
          <p:spPr>
            <a:xfrm>
              <a:off x="2807332" y="3705554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3440723" y="2346532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553653" y="3161787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127" name="Rectangle 126"/>
          <p:cNvSpPr/>
          <p:nvPr/>
        </p:nvSpPr>
        <p:spPr>
          <a:xfrm>
            <a:off x="3193838" y="6151624"/>
            <a:ext cx="2298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07B1A"/>
                </a:solidFill>
              </a:rPr>
              <a:t>S is the set of </a:t>
            </a:r>
          </a:p>
          <a:p>
            <a:r>
              <a:rPr lang="en-US" b="1" dirty="0">
                <a:solidFill>
                  <a:srgbClr val="F07B1A"/>
                </a:solidFill>
              </a:rPr>
              <a:t>edges selected so far.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8304996" y="2976721"/>
            <a:ext cx="1276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44C6"/>
                </a:solidFill>
              </a:rPr>
              <a:t>This is the next edge</a:t>
            </a:r>
          </a:p>
        </p:txBody>
      </p:sp>
      <p:cxnSp>
        <p:nvCxnSpPr>
          <p:cNvPr id="49" name="Straight Arrow Connector 48"/>
          <p:cNvCxnSpPr>
            <a:stCxn id="50" idx="1"/>
          </p:cNvCxnSpPr>
          <p:nvPr/>
        </p:nvCxnSpPr>
        <p:spPr>
          <a:xfrm flipH="1">
            <a:off x="7840453" y="3299886"/>
            <a:ext cx="464542" cy="1532890"/>
          </a:xfrm>
          <a:prstGeom prst="straightConnector1">
            <a:avLst/>
          </a:prstGeom>
          <a:ln w="31750">
            <a:solidFill>
              <a:srgbClr val="C244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49"/>
          <p:cNvSpPr/>
          <p:nvPr/>
        </p:nvSpPr>
        <p:spPr>
          <a:xfrm>
            <a:off x="6245983" y="2813539"/>
            <a:ext cx="1901555" cy="3159663"/>
          </a:xfrm>
          <a:custGeom>
            <a:avLst/>
            <a:gdLst>
              <a:gd name="connsiteX0" fmla="*/ 2039888 w 2039888"/>
              <a:gd name="connsiteY0" fmla="*/ 0 h 3159663"/>
              <a:gd name="connsiteX1" fmla="*/ 1641304 w 2039888"/>
              <a:gd name="connsiteY1" fmla="*/ 668216 h 3159663"/>
              <a:gd name="connsiteX2" fmla="*/ 1817150 w 2039888"/>
              <a:gd name="connsiteY2" fmla="*/ 1652954 h 3159663"/>
              <a:gd name="connsiteX3" fmla="*/ 1559242 w 2039888"/>
              <a:gd name="connsiteY3" fmla="*/ 2872154 h 3159663"/>
              <a:gd name="connsiteX4" fmla="*/ 468996 w 2039888"/>
              <a:gd name="connsiteY4" fmla="*/ 3153508 h 3159663"/>
              <a:gd name="connsiteX5" fmla="*/ 73 w 2039888"/>
              <a:gd name="connsiteY5" fmla="*/ 2708031 h 3159663"/>
              <a:gd name="connsiteX6" fmla="*/ 433827 w 2039888"/>
              <a:gd name="connsiteY6" fmla="*/ 1887416 h 3159663"/>
              <a:gd name="connsiteX7" fmla="*/ 551058 w 2039888"/>
              <a:gd name="connsiteY7" fmla="*/ 808893 h 3159663"/>
              <a:gd name="connsiteX8" fmla="*/ 140750 w 2039888"/>
              <a:gd name="connsiteY8" fmla="*/ 422031 h 3159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9888" h="3159663">
                <a:moveTo>
                  <a:pt x="2039888" y="0"/>
                </a:moveTo>
                <a:cubicBezTo>
                  <a:pt x="1859157" y="196362"/>
                  <a:pt x="1678427" y="392724"/>
                  <a:pt x="1641304" y="668216"/>
                </a:cubicBezTo>
                <a:cubicBezTo>
                  <a:pt x="1604181" y="943708"/>
                  <a:pt x="1830827" y="1285631"/>
                  <a:pt x="1817150" y="1652954"/>
                </a:cubicBezTo>
                <a:cubicBezTo>
                  <a:pt x="1803473" y="2020277"/>
                  <a:pt x="1783934" y="2622062"/>
                  <a:pt x="1559242" y="2872154"/>
                </a:cubicBezTo>
                <a:cubicBezTo>
                  <a:pt x="1334550" y="3122246"/>
                  <a:pt x="728857" y="3180862"/>
                  <a:pt x="468996" y="3153508"/>
                </a:cubicBezTo>
                <a:cubicBezTo>
                  <a:pt x="209134" y="3126154"/>
                  <a:pt x="5935" y="2919046"/>
                  <a:pt x="73" y="2708031"/>
                </a:cubicBezTo>
                <a:cubicBezTo>
                  <a:pt x="-5789" y="2497016"/>
                  <a:pt x="341996" y="2203939"/>
                  <a:pt x="433827" y="1887416"/>
                </a:cubicBezTo>
                <a:cubicBezTo>
                  <a:pt x="525658" y="1570893"/>
                  <a:pt x="599904" y="1053124"/>
                  <a:pt x="551058" y="808893"/>
                </a:cubicBezTo>
                <a:cubicBezTo>
                  <a:pt x="502212" y="564662"/>
                  <a:pt x="140750" y="422031"/>
                  <a:pt x="140750" y="422031"/>
                </a:cubicBezTo>
              </a:path>
            </a:pathLst>
          </a:custGeom>
          <a:noFill/>
          <a:ln w="444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461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0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79" y="-190735"/>
            <a:ext cx="8943701" cy="1325563"/>
          </a:xfrm>
        </p:spPr>
        <p:txBody>
          <a:bodyPr>
            <a:normAutofit/>
          </a:bodyPr>
          <a:lstStyle/>
          <a:p>
            <a:r>
              <a:rPr lang="en-US" dirty="0"/>
              <a:t>Partway through </a:t>
            </a:r>
            <a:r>
              <a:rPr lang="en-US" dirty="0" err="1"/>
              <a:t>Kruskal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4710" y="953359"/>
            <a:ext cx="7886700" cy="4351338"/>
          </a:xfrm>
        </p:spPr>
        <p:txBody>
          <a:bodyPr/>
          <a:lstStyle/>
          <a:p>
            <a:r>
              <a:rPr lang="en-US" dirty="0"/>
              <a:t>Assume that our choices </a:t>
            </a:r>
            <a:r>
              <a:rPr lang="en-US" b="1" dirty="0"/>
              <a:t>S</a:t>
            </a:r>
            <a:r>
              <a:rPr lang="en-US" dirty="0"/>
              <a:t> so far are </a:t>
            </a:r>
            <a:r>
              <a:rPr lang="en-US" b="1" dirty="0"/>
              <a:t>safe.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they don’t rule out success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C244C6"/>
                </a:solidFill>
              </a:rPr>
              <a:t>next edge </a:t>
            </a:r>
            <a:r>
              <a:rPr lang="en-US" dirty="0"/>
              <a:t>we add will merge two trees, </a:t>
            </a:r>
            <a:r>
              <a:rPr lang="en-US" b="1" dirty="0"/>
              <a:t>T1, T2</a:t>
            </a:r>
          </a:p>
          <a:p>
            <a:r>
              <a:rPr lang="en-US" dirty="0"/>
              <a:t>Consider the cut </a:t>
            </a:r>
            <a:r>
              <a:rPr lang="en-US" b="1" dirty="0"/>
              <a:t>{T1, V </a:t>
            </a:r>
            <a:r>
              <a:rPr lang="mr-IN" b="1" dirty="0"/>
              <a:t>–</a:t>
            </a:r>
            <a:r>
              <a:rPr lang="en-US" b="1" dirty="0"/>
              <a:t> T1}.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 respects this cut.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Our </a:t>
            </a:r>
            <a:r>
              <a:rPr lang="en-US" b="1" dirty="0">
                <a:solidFill>
                  <a:srgbClr val="C244C6"/>
                </a:solidFill>
              </a:rPr>
              <a:t>new edge is light </a:t>
            </a:r>
            <a:r>
              <a:rPr lang="en-US" dirty="0">
                <a:solidFill>
                  <a:schemeClr val="accent4"/>
                </a:solidFill>
              </a:rPr>
              <a:t>for the cut</a:t>
            </a:r>
          </a:p>
          <a:p>
            <a:endParaRPr lang="en-US" b="1" dirty="0">
              <a:solidFill>
                <a:schemeClr val="accent1"/>
              </a:solidFill>
            </a:endParaRPr>
          </a:p>
        </p:txBody>
      </p:sp>
      <p:grpSp>
        <p:nvGrpSpPr>
          <p:cNvPr id="84" name="Group 83"/>
          <p:cNvGrpSpPr/>
          <p:nvPr/>
        </p:nvGrpSpPr>
        <p:grpSpPr>
          <a:xfrm>
            <a:off x="4109848" y="3888280"/>
            <a:ext cx="6558152" cy="2987711"/>
            <a:chOff x="383985" y="2076929"/>
            <a:chExt cx="8413275" cy="4152730"/>
          </a:xfrm>
        </p:grpSpPr>
        <p:sp>
          <p:nvSpPr>
            <p:cNvPr id="85" name="Freeform 84"/>
            <p:cNvSpPr/>
            <p:nvPr/>
          </p:nvSpPr>
          <p:spPr>
            <a:xfrm>
              <a:off x="7614138" y="3778036"/>
              <a:ext cx="1183122" cy="1101986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85"/>
            <p:cNvSpPr/>
            <p:nvPr/>
          </p:nvSpPr>
          <p:spPr>
            <a:xfrm>
              <a:off x="5897335" y="2243807"/>
              <a:ext cx="1183122" cy="1101986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86"/>
            <p:cNvSpPr/>
            <p:nvPr/>
          </p:nvSpPr>
          <p:spPr>
            <a:xfrm rot="18087076">
              <a:off x="2713655" y="2977239"/>
              <a:ext cx="2902605" cy="1101986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Freeform 87"/>
            <p:cNvSpPr/>
            <p:nvPr/>
          </p:nvSpPr>
          <p:spPr>
            <a:xfrm rot="2796209">
              <a:off x="1405678" y="1927311"/>
              <a:ext cx="1183122" cy="3226507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88"/>
            <p:cNvSpPr/>
            <p:nvPr/>
          </p:nvSpPr>
          <p:spPr>
            <a:xfrm>
              <a:off x="2181432" y="5103744"/>
              <a:ext cx="5250999" cy="1125915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6166338" y="2532184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91" name="Oval 90"/>
            <p:cNvSpPr/>
            <p:nvPr/>
          </p:nvSpPr>
          <p:spPr>
            <a:xfrm>
              <a:off x="4325815" y="2532184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92" name="Oval 91"/>
            <p:cNvSpPr/>
            <p:nvPr/>
          </p:nvSpPr>
          <p:spPr>
            <a:xfrm>
              <a:off x="2508738" y="2532184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3" name="Oval 92"/>
            <p:cNvSpPr/>
            <p:nvPr/>
          </p:nvSpPr>
          <p:spPr>
            <a:xfrm>
              <a:off x="827942" y="3962399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94" name="Oval 93"/>
            <p:cNvSpPr/>
            <p:nvPr/>
          </p:nvSpPr>
          <p:spPr>
            <a:xfrm>
              <a:off x="2508738" y="5380892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5" name="Oval 94"/>
            <p:cNvSpPr/>
            <p:nvPr/>
          </p:nvSpPr>
          <p:spPr>
            <a:xfrm>
              <a:off x="4337538" y="5380892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96" name="Oval 95"/>
            <p:cNvSpPr/>
            <p:nvPr/>
          </p:nvSpPr>
          <p:spPr>
            <a:xfrm>
              <a:off x="6166338" y="5380892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97" name="Oval 96"/>
            <p:cNvSpPr/>
            <p:nvPr/>
          </p:nvSpPr>
          <p:spPr>
            <a:xfrm>
              <a:off x="3481753" y="3962399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7854461" y="3962399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99" name="Straight Connector 98"/>
            <p:cNvCxnSpPr>
              <a:stCxn id="91" idx="5"/>
              <a:endCxn id="96" idx="1"/>
            </p:cNvCxnSpPr>
            <p:nvPr/>
          </p:nvCxnSpPr>
          <p:spPr>
            <a:xfrm>
              <a:off x="4806116" y="3012485"/>
              <a:ext cx="1442629" cy="2450814"/>
            </a:xfrm>
            <a:prstGeom prst="line">
              <a:avLst/>
            </a:prstGeom>
            <a:ln w="111125">
              <a:solidFill>
                <a:srgbClr val="C244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91" idx="6"/>
              <a:endCxn id="90" idx="2"/>
            </p:cNvCxnSpPr>
            <p:nvPr/>
          </p:nvCxnSpPr>
          <p:spPr>
            <a:xfrm>
              <a:off x="4888523" y="2813538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98" idx="1"/>
              <a:endCxn id="90" idx="5"/>
            </p:cNvCxnSpPr>
            <p:nvPr/>
          </p:nvCxnSpPr>
          <p:spPr>
            <a:xfrm flipH="1" flipV="1">
              <a:off x="6646639" y="3012485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98" idx="3"/>
              <a:endCxn id="96" idx="7"/>
            </p:cNvCxnSpPr>
            <p:nvPr/>
          </p:nvCxnSpPr>
          <p:spPr>
            <a:xfrm flipH="1">
              <a:off x="6646639" y="4442700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90" idx="4"/>
              <a:endCxn id="96" idx="0"/>
            </p:cNvCxnSpPr>
            <p:nvPr/>
          </p:nvCxnSpPr>
          <p:spPr>
            <a:xfrm>
              <a:off x="6447692" y="3094892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97" idx="5"/>
              <a:endCxn id="95" idx="1"/>
            </p:cNvCxnSpPr>
            <p:nvPr/>
          </p:nvCxnSpPr>
          <p:spPr>
            <a:xfrm>
              <a:off x="3962054" y="4442700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stCxn id="95" idx="6"/>
              <a:endCxn id="96" idx="2"/>
            </p:cNvCxnSpPr>
            <p:nvPr/>
          </p:nvCxnSpPr>
          <p:spPr>
            <a:xfrm>
              <a:off x="4900246" y="5662246"/>
              <a:ext cx="1266092" cy="0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97" idx="0"/>
              <a:endCxn id="91" idx="3"/>
            </p:cNvCxnSpPr>
            <p:nvPr/>
          </p:nvCxnSpPr>
          <p:spPr>
            <a:xfrm flipV="1">
              <a:off x="3763107" y="3012485"/>
              <a:ext cx="645115" cy="949914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92" idx="6"/>
              <a:endCxn id="91" idx="2"/>
            </p:cNvCxnSpPr>
            <p:nvPr/>
          </p:nvCxnSpPr>
          <p:spPr>
            <a:xfrm>
              <a:off x="3071446" y="2813538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stCxn id="93" idx="7"/>
              <a:endCxn id="92" idx="3"/>
            </p:cNvCxnSpPr>
            <p:nvPr/>
          </p:nvCxnSpPr>
          <p:spPr>
            <a:xfrm flipV="1">
              <a:off x="1308243" y="3012485"/>
              <a:ext cx="1282902" cy="1032321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93" idx="5"/>
              <a:endCxn id="94" idx="1"/>
            </p:cNvCxnSpPr>
            <p:nvPr/>
          </p:nvCxnSpPr>
          <p:spPr>
            <a:xfrm>
              <a:off x="1308243" y="4442700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stCxn id="95" idx="2"/>
              <a:endCxn id="94" idx="6"/>
            </p:cNvCxnSpPr>
            <p:nvPr/>
          </p:nvCxnSpPr>
          <p:spPr>
            <a:xfrm flipH="1">
              <a:off x="3071446" y="5662246"/>
              <a:ext cx="1266092" cy="0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97" idx="3"/>
              <a:endCxn id="94" idx="7"/>
            </p:cNvCxnSpPr>
            <p:nvPr/>
          </p:nvCxnSpPr>
          <p:spPr>
            <a:xfrm flipH="1">
              <a:off x="2989039" y="4442700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/>
            <p:cNvSpPr txBox="1"/>
            <p:nvPr/>
          </p:nvSpPr>
          <p:spPr>
            <a:xfrm>
              <a:off x="5357446" y="2333238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7221415" y="3054912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7315199" y="4896841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6435970" y="3947395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357446" y="3655034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5310727" y="5232465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126437" y="3344360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3540369" y="5194474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3324528" y="4700117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190999" y="4685340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506589" y="4854415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123" name="Straight Connector 122"/>
            <p:cNvCxnSpPr>
              <a:stCxn id="94" idx="0"/>
              <a:endCxn id="92" idx="4"/>
            </p:cNvCxnSpPr>
            <p:nvPr/>
          </p:nvCxnSpPr>
          <p:spPr>
            <a:xfrm flipV="1">
              <a:off x="2790092" y="3094892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/>
            <p:cNvSpPr txBox="1"/>
            <p:nvPr/>
          </p:nvSpPr>
          <p:spPr>
            <a:xfrm>
              <a:off x="2807332" y="3705554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3440723" y="2346532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553653" y="3161787"/>
              <a:ext cx="785447" cy="6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127" name="Rectangle 126"/>
          <p:cNvSpPr/>
          <p:nvPr/>
        </p:nvSpPr>
        <p:spPr>
          <a:xfrm>
            <a:off x="3193838" y="6151624"/>
            <a:ext cx="2298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07B1A"/>
                </a:solidFill>
              </a:rPr>
              <a:t>S is the set of </a:t>
            </a:r>
          </a:p>
          <a:p>
            <a:r>
              <a:rPr lang="en-US" b="1" dirty="0">
                <a:solidFill>
                  <a:srgbClr val="F07B1A"/>
                </a:solidFill>
              </a:rPr>
              <a:t>edges selected so far.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8304996" y="2976721"/>
            <a:ext cx="1276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44C6"/>
                </a:solidFill>
              </a:rPr>
              <a:t>This is the next edge</a:t>
            </a:r>
          </a:p>
        </p:txBody>
      </p:sp>
      <p:cxnSp>
        <p:nvCxnSpPr>
          <p:cNvPr id="49" name="Straight Arrow Connector 48"/>
          <p:cNvCxnSpPr>
            <a:stCxn id="50" idx="1"/>
          </p:cNvCxnSpPr>
          <p:nvPr/>
        </p:nvCxnSpPr>
        <p:spPr>
          <a:xfrm flipH="1">
            <a:off x="7840453" y="3299886"/>
            <a:ext cx="464542" cy="1532890"/>
          </a:xfrm>
          <a:prstGeom prst="straightConnector1">
            <a:avLst/>
          </a:prstGeom>
          <a:ln w="31750">
            <a:solidFill>
              <a:srgbClr val="C244C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 49"/>
          <p:cNvSpPr/>
          <p:nvPr/>
        </p:nvSpPr>
        <p:spPr>
          <a:xfrm>
            <a:off x="6245983" y="2813539"/>
            <a:ext cx="1901555" cy="3159663"/>
          </a:xfrm>
          <a:custGeom>
            <a:avLst/>
            <a:gdLst>
              <a:gd name="connsiteX0" fmla="*/ 2039888 w 2039888"/>
              <a:gd name="connsiteY0" fmla="*/ 0 h 3159663"/>
              <a:gd name="connsiteX1" fmla="*/ 1641304 w 2039888"/>
              <a:gd name="connsiteY1" fmla="*/ 668216 h 3159663"/>
              <a:gd name="connsiteX2" fmla="*/ 1817150 w 2039888"/>
              <a:gd name="connsiteY2" fmla="*/ 1652954 h 3159663"/>
              <a:gd name="connsiteX3" fmla="*/ 1559242 w 2039888"/>
              <a:gd name="connsiteY3" fmla="*/ 2872154 h 3159663"/>
              <a:gd name="connsiteX4" fmla="*/ 468996 w 2039888"/>
              <a:gd name="connsiteY4" fmla="*/ 3153508 h 3159663"/>
              <a:gd name="connsiteX5" fmla="*/ 73 w 2039888"/>
              <a:gd name="connsiteY5" fmla="*/ 2708031 h 3159663"/>
              <a:gd name="connsiteX6" fmla="*/ 433827 w 2039888"/>
              <a:gd name="connsiteY6" fmla="*/ 1887416 h 3159663"/>
              <a:gd name="connsiteX7" fmla="*/ 551058 w 2039888"/>
              <a:gd name="connsiteY7" fmla="*/ 808893 h 3159663"/>
              <a:gd name="connsiteX8" fmla="*/ 140750 w 2039888"/>
              <a:gd name="connsiteY8" fmla="*/ 422031 h 3159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9888" h="3159663">
                <a:moveTo>
                  <a:pt x="2039888" y="0"/>
                </a:moveTo>
                <a:cubicBezTo>
                  <a:pt x="1859157" y="196362"/>
                  <a:pt x="1678427" y="392724"/>
                  <a:pt x="1641304" y="668216"/>
                </a:cubicBezTo>
                <a:cubicBezTo>
                  <a:pt x="1604181" y="943708"/>
                  <a:pt x="1830827" y="1285631"/>
                  <a:pt x="1817150" y="1652954"/>
                </a:cubicBezTo>
                <a:cubicBezTo>
                  <a:pt x="1803473" y="2020277"/>
                  <a:pt x="1783934" y="2622062"/>
                  <a:pt x="1559242" y="2872154"/>
                </a:cubicBezTo>
                <a:cubicBezTo>
                  <a:pt x="1334550" y="3122246"/>
                  <a:pt x="728857" y="3180862"/>
                  <a:pt x="468996" y="3153508"/>
                </a:cubicBezTo>
                <a:cubicBezTo>
                  <a:pt x="209134" y="3126154"/>
                  <a:pt x="5935" y="2919046"/>
                  <a:pt x="73" y="2708031"/>
                </a:cubicBezTo>
                <a:cubicBezTo>
                  <a:pt x="-5789" y="2497016"/>
                  <a:pt x="341996" y="2203939"/>
                  <a:pt x="433827" y="1887416"/>
                </a:cubicBezTo>
                <a:cubicBezTo>
                  <a:pt x="525658" y="1570893"/>
                  <a:pt x="599904" y="1053124"/>
                  <a:pt x="551058" y="808893"/>
                </a:cubicBezTo>
                <a:cubicBezTo>
                  <a:pt x="502212" y="564662"/>
                  <a:pt x="140750" y="422031"/>
                  <a:pt x="140750" y="422031"/>
                </a:cubicBezTo>
              </a:path>
            </a:pathLst>
          </a:custGeom>
          <a:noFill/>
          <a:ln w="444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780408" y="3873377"/>
            <a:ext cx="296727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By the Lemma</a:t>
            </a:r>
            <a:r>
              <a:rPr lang="en-US" sz="2800"/>
              <a:t>, </a:t>
            </a:r>
            <a:r>
              <a:rPr lang="en-US" sz="2800" b="1">
                <a:solidFill>
                  <a:srgbClr val="C244C6"/>
                </a:solidFill>
              </a:rPr>
              <a:t>that </a:t>
            </a:r>
            <a:r>
              <a:rPr lang="en-US" sz="2800" b="1" dirty="0">
                <a:solidFill>
                  <a:srgbClr val="C244C6"/>
                </a:solidFill>
              </a:rPr>
              <a:t>edge </a:t>
            </a:r>
            <a:r>
              <a:rPr lang="en-US" sz="2800" b="1" dirty="0"/>
              <a:t>is safe</a:t>
            </a:r>
            <a:r>
              <a:rPr lang="en-US" sz="2800" dirty="0"/>
              <a:t>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it also doesn’t rule out success.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Hooray!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greedy choices </a:t>
            </a:r>
            <a:r>
              <a:rPr lang="en-US" b="1" dirty="0"/>
              <a:t>don’t rule out success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This is enough </a:t>
            </a:r>
            <a:r>
              <a:rPr lang="en-US" dirty="0">
                <a:solidFill>
                  <a:schemeClr val="accent4"/>
                </a:solidFill>
              </a:rPr>
              <a:t>(along with an argument by induction) </a:t>
            </a:r>
            <a:r>
              <a:rPr lang="en-US" dirty="0"/>
              <a:t>to guarantee correctness of </a:t>
            </a:r>
            <a:r>
              <a:rPr lang="en-US" dirty="0" err="1"/>
              <a:t>Kruskal’s</a:t>
            </a:r>
            <a:r>
              <a:rPr lang="en-US" dirty="0"/>
              <a:t> algorithm.</a:t>
            </a:r>
          </a:p>
        </p:txBody>
      </p:sp>
    </p:spTree>
    <p:extLst>
      <p:ext uri="{BB962C8B-B14F-4D97-AF65-F5344CB8AC3E}">
        <p14:creationId xmlns:p14="http://schemas.microsoft.com/office/powerpoint/2010/main" val="20309937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4404" y="-60536"/>
            <a:ext cx="7886700" cy="1325563"/>
          </a:xfrm>
        </p:spPr>
        <p:txBody>
          <a:bodyPr/>
          <a:lstStyle/>
          <a:p>
            <a:r>
              <a:rPr lang="en-US" dirty="0"/>
              <a:t>Formally(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7481" y="1207477"/>
            <a:ext cx="7886700" cy="52273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Inductive hypothesis: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adding the </a:t>
            </a:r>
            <a:r>
              <a:rPr lang="en-US" dirty="0" err="1">
                <a:solidFill>
                  <a:schemeClr val="accent4"/>
                </a:solidFill>
              </a:rPr>
              <a:t>t’th</a:t>
            </a:r>
            <a:r>
              <a:rPr lang="en-US" dirty="0">
                <a:solidFill>
                  <a:schemeClr val="accent4"/>
                </a:solidFill>
              </a:rPr>
              <a:t> edge, there exists an MST with the edges added so far.</a:t>
            </a:r>
          </a:p>
          <a:p>
            <a:r>
              <a:rPr lang="en-US" dirty="0"/>
              <a:t>Base case: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adding the 0’th edge, there exists an MST with the edges added so far.  </a:t>
            </a:r>
            <a:r>
              <a:rPr lang="en-US" b="1" dirty="0">
                <a:solidFill>
                  <a:schemeClr val="accent4"/>
                </a:solidFill>
              </a:rPr>
              <a:t>YEP.</a:t>
            </a:r>
          </a:p>
          <a:p>
            <a:r>
              <a:rPr lang="en-US" dirty="0"/>
              <a:t>Inductive step: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If the inductive hypothesis holds for t (aka, the choices so far are safe), then it holds for t+1 (aka, the next edge we add is safe).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That’s what we just showed.</a:t>
            </a:r>
          </a:p>
          <a:p>
            <a:r>
              <a:rPr lang="en-US" dirty="0"/>
              <a:t>Conclusion: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adding the n-1’st edge, there exists an MST with the edges added so far.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At this point we have a spanning tree, so it better be minimal.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05446" y="105509"/>
            <a:ext cx="21101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07B1A"/>
                </a:solidFill>
              </a:rPr>
              <a:t>This is exactly the same slide that we had for Prim’s algorithm.</a:t>
            </a:r>
          </a:p>
        </p:txBody>
      </p:sp>
    </p:spTree>
    <p:extLst>
      <p:ext uri="{BB962C8B-B14F-4D97-AF65-F5344CB8AC3E}">
        <p14:creationId xmlns:p14="http://schemas.microsoft.com/office/powerpoint/2010/main" val="6585636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Does it work?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That is, does it actually return a MST?</a:t>
            </a:r>
          </a:p>
          <a:p>
            <a:pPr lvl="2"/>
            <a:r>
              <a:rPr lang="en-US" sz="3600" b="1" dirty="0">
                <a:solidFill>
                  <a:srgbClr val="F07B1A"/>
                </a:solidFill>
              </a:rPr>
              <a:t>Yes</a:t>
            </a:r>
          </a:p>
          <a:p>
            <a:pPr lvl="1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we actually implement this?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pseudocode above says “</a:t>
            </a:r>
            <a:r>
              <a:rPr lang="en-US" dirty="0" err="1">
                <a:solidFill>
                  <a:schemeClr val="accent4"/>
                </a:solidFill>
              </a:rPr>
              <a:t>slowKruskal</a:t>
            </a:r>
            <a:r>
              <a:rPr lang="en-US" dirty="0">
                <a:solidFill>
                  <a:schemeClr val="accent4"/>
                </a:solidFill>
              </a:rPr>
              <a:t>”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endParaRPr lang="en-US" dirty="0">
              <a:solidFill>
                <a:schemeClr val="accent4"/>
              </a:solidFill>
            </a:endParaRPr>
          </a:p>
          <a:p>
            <a:pPr lvl="2"/>
            <a:r>
              <a:rPr lang="en-US" sz="3200" b="1" dirty="0">
                <a:solidFill>
                  <a:srgbClr val="F07B1A"/>
                </a:solidFill>
              </a:rPr>
              <a:t>Using a union-find data structure!</a:t>
            </a:r>
          </a:p>
          <a:p>
            <a:pPr lvl="2"/>
            <a:endParaRPr lang="en-US" sz="2800" dirty="0">
              <a:solidFill>
                <a:srgbClr val="F07B1A"/>
              </a:solidFill>
            </a:endParaRPr>
          </a:p>
          <a:p>
            <a:pPr lvl="2"/>
            <a:endParaRPr lang="en-US" sz="3200" b="1" dirty="0">
              <a:solidFill>
                <a:srgbClr val="F07B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513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7481" y="153738"/>
            <a:ext cx="7886700" cy="680618"/>
          </a:xfrm>
        </p:spPr>
        <p:txBody>
          <a:bodyPr>
            <a:normAutofit fontScale="90000"/>
          </a:bodyPr>
          <a:lstStyle/>
          <a:p>
            <a:r>
              <a:rPr lang="en-US" dirty="0"/>
              <a:t>Let S be a set of edges in 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0235" y="981619"/>
            <a:ext cx="8228135" cy="1424948"/>
          </a:xfrm>
        </p:spPr>
        <p:txBody>
          <a:bodyPr>
            <a:normAutofit/>
          </a:bodyPr>
          <a:lstStyle/>
          <a:p>
            <a:r>
              <a:rPr lang="en-US" dirty="0"/>
              <a:t>We say a cut </a:t>
            </a:r>
            <a:r>
              <a:rPr lang="en-US" b="1" dirty="0"/>
              <a:t>respects</a:t>
            </a:r>
            <a:r>
              <a:rPr lang="en-US" dirty="0"/>
              <a:t> S if no edges in S cross the cut.</a:t>
            </a:r>
          </a:p>
          <a:p>
            <a:r>
              <a:rPr lang="en-US" dirty="0"/>
              <a:t>An edge crossing a cut is called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/>
              <a:t>light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/>
              <a:t>if it has the smallest weight of any edge crossing the cut. </a:t>
            </a:r>
          </a:p>
        </p:txBody>
      </p:sp>
      <p:sp>
        <p:nvSpPr>
          <p:cNvPr id="4" name="Oval 3"/>
          <p:cNvSpPr/>
          <p:nvPr/>
        </p:nvSpPr>
        <p:spPr>
          <a:xfrm>
            <a:off x="7620000" y="2919041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779477" y="2919041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3962400" y="2919041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281604" y="4349256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3962400" y="5767749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791200" y="5767749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20000" y="5767749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4935415" y="4349256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08123" y="4349256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6259779" y="3399342"/>
            <a:ext cx="1442629" cy="2450814"/>
          </a:xfrm>
          <a:prstGeom prst="line">
            <a:avLst/>
          </a:prstGeom>
          <a:ln w="1206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6342186" y="3200395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8100302" y="3399343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8100302" y="4829558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7901354" y="3481749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5415717" y="4829558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6353908" y="6049103"/>
            <a:ext cx="1266092" cy="0"/>
          </a:xfrm>
          <a:prstGeom prst="line">
            <a:avLst/>
          </a:prstGeom>
          <a:ln w="1206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5216770" y="3399342"/>
            <a:ext cx="645115" cy="949914"/>
          </a:xfrm>
          <a:prstGeom prst="line">
            <a:avLst/>
          </a:prstGeom>
          <a:ln w="1206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4525109" y="3200395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2761905" y="3399343"/>
            <a:ext cx="1282902" cy="1032321"/>
          </a:xfrm>
          <a:prstGeom prst="line">
            <a:avLst/>
          </a:prstGeom>
          <a:ln w="1206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2761905" y="4829558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4525108" y="6049103"/>
            <a:ext cx="1266092" cy="0"/>
          </a:xfrm>
          <a:prstGeom prst="line">
            <a:avLst/>
          </a:prstGeom>
          <a:ln w="1206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4442702" y="4829558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453555" y="313662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75077" y="344177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68861" y="528370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89631" y="433425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11108" y="404189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64389" y="561932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0099" y="373121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94031" y="558133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78191" y="508697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44661" y="507219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60250" y="524127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4243754" y="3481749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260994" y="409241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94385" y="2733390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07315" y="354864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1828801" y="2517537"/>
            <a:ext cx="8569569" cy="3057005"/>
          </a:xfrm>
          <a:custGeom>
            <a:avLst/>
            <a:gdLst>
              <a:gd name="connsiteX0" fmla="*/ 8569569 w 8569569"/>
              <a:gd name="connsiteY0" fmla="*/ 2992306 h 3057005"/>
              <a:gd name="connsiteX1" fmla="*/ 7795846 w 8569569"/>
              <a:gd name="connsiteY1" fmla="*/ 2968860 h 3057005"/>
              <a:gd name="connsiteX2" fmla="*/ 5943600 w 8569569"/>
              <a:gd name="connsiteY2" fmla="*/ 2136521 h 3057005"/>
              <a:gd name="connsiteX3" fmla="*/ 4783015 w 8569569"/>
              <a:gd name="connsiteY3" fmla="*/ 167044 h 3057005"/>
              <a:gd name="connsiteX4" fmla="*/ 3751385 w 8569569"/>
              <a:gd name="connsiteY4" fmla="*/ 342890 h 3057005"/>
              <a:gd name="connsiteX5" fmla="*/ 1500554 w 8569569"/>
              <a:gd name="connsiteY5" fmla="*/ 2242029 h 3057005"/>
              <a:gd name="connsiteX6" fmla="*/ 0 w 8569569"/>
              <a:gd name="connsiteY6" fmla="*/ 2910244 h 3057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69569" h="3057005">
                <a:moveTo>
                  <a:pt x="8569569" y="2992306"/>
                </a:moveTo>
                <a:cubicBezTo>
                  <a:pt x="8401538" y="3051898"/>
                  <a:pt x="8233507" y="3111491"/>
                  <a:pt x="7795846" y="2968860"/>
                </a:cubicBezTo>
                <a:cubicBezTo>
                  <a:pt x="7358185" y="2826229"/>
                  <a:pt x="6445738" y="2603490"/>
                  <a:pt x="5943600" y="2136521"/>
                </a:cubicBezTo>
                <a:cubicBezTo>
                  <a:pt x="5441461" y="1669552"/>
                  <a:pt x="5148384" y="465982"/>
                  <a:pt x="4783015" y="167044"/>
                </a:cubicBezTo>
                <a:cubicBezTo>
                  <a:pt x="4417646" y="-131895"/>
                  <a:pt x="4298462" y="-2941"/>
                  <a:pt x="3751385" y="342890"/>
                </a:cubicBezTo>
                <a:cubicBezTo>
                  <a:pt x="3204308" y="688721"/>
                  <a:pt x="2125785" y="1814137"/>
                  <a:pt x="1500554" y="2242029"/>
                </a:cubicBezTo>
                <a:cubicBezTo>
                  <a:pt x="875323" y="2669921"/>
                  <a:pt x="437661" y="2790082"/>
                  <a:pt x="0" y="2910244"/>
                </a:cubicBezTo>
              </a:path>
            </a:pathLst>
          </a:custGeom>
          <a:noFill/>
          <a:ln w="539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5791200" y="6362631"/>
            <a:ext cx="4044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 is the set of  </a:t>
            </a:r>
            <a:r>
              <a:rPr lang="en-US" sz="2400" b="1" dirty="0">
                <a:solidFill>
                  <a:schemeClr val="accent6"/>
                </a:solidFill>
              </a:rPr>
              <a:t>thick orange </a:t>
            </a:r>
            <a:r>
              <a:rPr lang="en-US" dirty="0">
                <a:solidFill>
                  <a:schemeClr val="accent6"/>
                </a:solidFill>
              </a:rPr>
              <a:t>edges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3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1" grpId="1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825625"/>
            <a:ext cx="8316058" cy="4351338"/>
          </a:xfrm>
        </p:spPr>
        <p:txBody>
          <a:bodyPr/>
          <a:lstStyle/>
          <a:p>
            <a:r>
              <a:rPr lang="en-US" dirty="0" err="1"/>
              <a:t>Kruskal’s</a:t>
            </a:r>
            <a:r>
              <a:rPr lang="en-US" dirty="0"/>
              <a:t> algorithm greedily grows a forest</a:t>
            </a:r>
          </a:p>
          <a:p>
            <a:r>
              <a:rPr lang="en-US" dirty="0"/>
              <a:t>It finds a Minimum Spanning Tree in time O(</a:t>
            </a:r>
            <a:r>
              <a:rPr lang="en-US" dirty="0" err="1"/>
              <a:t>mlog</a:t>
            </a:r>
            <a:r>
              <a:rPr lang="en-US" dirty="0"/>
              <a:t>(n))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if we implement it with a Union-Find data structure</a:t>
            </a:r>
          </a:p>
          <a:p>
            <a:endParaRPr lang="en-US" dirty="0"/>
          </a:p>
          <a:p>
            <a:r>
              <a:rPr lang="en-US" dirty="0"/>
              <a:t>To prove it worked, we followed the same recipe for greedy algorithms we saw last time.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Show that, at every step, we </a:t>
            </a:r>
            <a:r>
              <a:rPr lang="en-US" b="1" dirty="0">
                <a:solidFill>
                  <a:schemeClr val="accent4"/>
                </a:solidFill>
              </a:rPr>
              <a:t>don’t rule out success.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62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DA0A-021C-445B-A87E-A46DA1BDA5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Comparison of Kruskal and Prims</a:t>
            </a:r>
          </a:p>
        </p:txBody>
      </p:sp>
    </p:spTree>
    <p:extLst>
      <p:ext uri="{BB962C8B-B14F-4D97-AF65-F5344CB8AC3E}">
        <p14:creationId xmlns:p14="http://schemas.microsoft.com/office/powerpoint/2010/main" val="34558310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and 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825625"/>
            <a:ext cx="8157494" cy="4351338"/>
          </a:xfrm>
        </p:spPr>
        <p:txBody>
          <a:bodyPr/>
          <a:lstStyle/>
          <a:p>
            <a:r>
              <a:rPr lang="en-US" dirty="0"/>
              <a:t>Prim: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Grows a tree.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Time O(</a:t>
            </a:r>
            <a:r>
              <a:rPr lang="en-US" dirty="0" err="1">
                <a:solidFill>
                  <a:schemeClr val="accent4"/>
                </a:solidFill>
              </a:rPr>
              <a:t>mlog</a:t>
            </a:r>
            <a:r>
              <a:rPr lang="en-US" dirty="0">
                <a:solidFill>
                  <a:schemeClr val="accent4"/>
                </a:solidFill>
              </a:rPr>
              <a:t>(n)) with a red-black tree</a:t>
            </a:r>
          </a:p>
          <a:p>
            <a:r>
              <a:rPr lang="en-US" dirty="0"/>
              <a:t>Kruskal: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Grows a forest.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Time O(</a:t>
            </a:r>
            <a:r>
              <a:rPr lang="en-US" dirty="0" err="1">
                <a:solidFill>
                  <a:schemeClr val="accent4"/>
                </a:solidFill>
              </a:rPr>
              <a:t>mlog</a:t>
            </a:r>
            <a:r>
              <a:rPr lang="en-US" dirty="0">
                <a:solidFill>
                  <a:schemeClr val="accent4"/>
                </a:solidFill>
              </a:rPr>
              <a:t>(n)) with a union-find data structure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If you can do </a:t>
            </a:r>
            <a:r>
              <a:rPr lang="en-US" dirty="0" err="1">
                <a:solidFill>
                  <a:schemeClr val="accent4"/>
                </a:solidFill>
              </a:rPr>
              <a:t>radixSort</a:t>
            </a:r>
            <a:r>
              <a:rPr lang="en-US" dirty="0">
                <a:solidFill>
                  <a:schemeClr val="accent4"/>
                </a:solidFill>
              </a:rPr>
              <a:t> on the edge weights, morally O(m)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61182" y="1825625"/>
            <a:ext cx="1711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07B1A"/>
                </a:solidFill>
              </a:rPr>
              <a:t>Prim might be a better idea on dense graphs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78709" y="5343483"/>
            <a:ext cx="30765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07B1A"/>
                </a:solidFill>
              </a:rPr>
              <a:t>Kruskal</a:t>
            </a:r>
            <a:r>
              <a:rPr lang="en-US" dirty="0">
                <a:solidFill>
                  <a:srgbClr val="F07B1A"/>
                </a:solidFill>
              </a:rPr>
              <a:t> might be a better idea on sparse graphs if you can </a:t>
            </a:r>
            <a:r>
              <a:rPr lang="en-US" dirty="0" err="1">
                <a:solidFill>
                  <a:srgbClr val="F07B1A"/>
                </a:solidFill>
              </a:rPr>
              <a:t>radixSort</a:t>
            </a:r>
            <a:r>
              <a:rPr lang="en-US" dirty="0">
                <a:solidFill>
                  <a:srgbClr val="F07B1A"/>
                </a:solidFill>
              </a:rPr>
              <a:t> edge weights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528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8354" y="-135112"/>
            <a:ext cx="7886700" cy="1325563"/>
          </a:xfrm>
        </p:spPr>
        <p:txBody>
          <a:bodyPr/>
          <a:lstStyle/>
          <a:p>
            <a:r>
              <a:rPr lang="en-US" dirty="0"/>
              <a:t>Both Prim and </a:t>
            </a:r>
            <a:r>
              <a:rPr lang="en-US" dirty="0" err="1"/>
              <a:t>Kruskal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1254" y="1070979"/>
            <a:ext cx="8061436" cy="4351338"/>
          </a:xfrm>
        </p:spPr>
        <p:txBody>
          <a:bodyPr/>
          <a:lstStyle/>
          <a:p>
            <a:r>
              <a:rPr lang="en-US" dirty="0"/>
              <a:t>Greedy algorithms for MST.</a:t>
            </a:r>
          </a:p>
          <a:p>
            <a:r>
              <a:rPr lang="en-US" dirty="0"/>
              <a:t>Similar reasoning: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Optimal substructure: subgraphs generated by cuts.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way to make safe choices is to choose light edges crossing the cut.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3976255" y="3116806"/>
            <a:ext cx="6618111" cy="3523583"/>
            <a:chOff x="304800" y="2176236"/>
            <a:chExt cx="8793163" cy="4813190"/>
          </a:xfrm>
        </p:grpSpPr>
        <p:sp>
          <p:nvSpPr>
            <p:cNvPr id="47" name="Oval 46"/>
            <p:cNvSpPr/>
            <p:nvPr/>
          </p:nvSpPr>
          <p:spPr>
            <a:xfrm>
              <a:off x="6096000" y="2919041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4255477" y="2919041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2438400" y="2919041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50" name="Oval 49"/>
            <p:cNvSpPr/>
            <p:nvPr/>
          </p:nvSpPr>
          <p:spPr>
            <a:xfrm>
              <a:off x="757604" y="4349256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24384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H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42672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G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60960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F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3411415" y="4349256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7784123" y="4349256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4735778" y="3399342"/>
              <a:ext cx="1442629" cy="2450814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4818185" y="3200395"/>
              <a:ext cx="1277815" cy="0"/>
            </a:xfrm>
            <a:prstGeom prst="line">
              <a:avLst/>
            </a:prstGeom>
            <a:ln w="177800" cmpd="sng">
              <a:solidFill>
                <a:srgbClr val="EA53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 flipV="1">
              <a:off x="6576301" y="3399342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H="1">
              <a:off x="6576301" y="4829557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377354" y="3481749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3891716" y="4829557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4829908" y="6049103"/>
              <a:ext cx="1266092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3692769" y="3399342"/>
              <a:ext cx="645115" cy="949914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001108" y="3200395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1237905" y="3399342"/>
              <a:ext cx="1282902" cy="1032321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1237905" y="4829557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3001108" y="6049103"/>
              <a:ext cx="1266092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2918701" y="4829557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4929555" y="3136625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151077" y="3441768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244861" y="5283700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365631" y="4334252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287108" y="4041892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240389" y="5619323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056099" y="3731217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470030" y="5581332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254191" y="5086975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120660" y="5072197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436250" y="5241272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80" name="Straight Connector 79"/>
            <p:cNvCxnSpPr/>
            <p:nvPr/>
          </p:nvCxnSpPr>
          <p:spPr>
            <a:xfrm flipV="1">
              <a:off x="2719754" y="3481749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2736994" y="4092411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370386" y="2733389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483315" y="3548645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>
              <a:off x="304800" y="2517536"/>
              <a:ext cx="8569569" cy="3057005"/>
            </a:xfrm>
            <a:custGeom>
              <a:avLst/>
              <a:gdLst>
                <a:gd name="connsiteX0" fmla="*/ 8569569 w 8569569"/>
                <a:gd name="connsiteY0" fmla="*/ 2992306 h 3057005"/>
                <a:gd name="connsiteX1" fmla="*/ 7795846 w 8569569"/>
                <a:gd name="connsiteY1" fmla="*/ 2968860 h 3057005"/>
                <a:gd name="connsiteX2" fmla="*/ 5943600 w 8569569"/>
                <a:gd name="connsiteY2" fmla="*/ 2136521 h 3057005"/>
                <a:gd name="connsiteX3" fmla="*/ 4783015 w 8569569"/>
                <a:gd name="connsiteY3" fmla="*/ 167044 h 3057005"/>
                <a:gd name="connsiteX4" fmla="*/ 3751385 w 8569569"/>
                <a:gd name="connsiteY4" fmla="*/ 342890 h 3057005"/>
                <a:gd name="connsiteX5" fmla="*/ 1500554 w 8569569"/>
                <a:gd name="connsiteY5" fmla="*/ 2242029 h 3057005"/>
                <a:gd name="connsiteX6" fmla="*/ 0 w 8569569"/>
                <a:gd name="connsiteY6" fmla="*/ 2910244 h 305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69569" h="3057005">
                  <a:moveTo>
                    <a:pt x="8569569" y="2992306"/>
                  </a:moveTo>
                  <a:cubicBezTo>
                    <a:pt x="8401538" y="3051898"/>
                    <a:pt x="8233507" y="3111491"/>
                    <a:pt x="7795846" y="2968860"/>
                  </a:cubicBezTo>
                  <a:cubicBezTo>
                    <a:pt x="7358185" y="2826229"/>
                    <a:pt x="6445738" y="2603490"/>
                    <a:pt x="5943600" y="2136521"/>
                  </a:cubicBezTo>
                  <a:cubicBezTo>
                    <a:pt x="5441461" y="1669552"/>
                    <a:pt x="5148384" y="465982"/>
                    <a:pt x="4783015" y="167044"/>
                  </a:cubicBezTo>
                  <a:cubicBezTo>
                    <a:pt x="4417646" y="-131895"/>
                    <a:pt x="4298462" y="-2941"/>
                    <a:pt x="3751385" y="342890"/>
                  </a:cubicBezTo>
                  <a:cubicBezTo>
                    <a:pt x="3204308" y="688721"/>
                    <a:pt x="2125785" y="1814137"/>
                    <a:pt x="1500554" y="2242029"/>
                  </a:cubicBezTo>
                  <a:cubicBezTo>
                    <a:pt x="875323" y="2669921"/>
                    <a:pt x="437661" y="2790082"/>
                    <a:pt x="0" y="2910244"/>
                  </a:cubicBezTo>
                </a:path>
              </a:pathLst>
            </a:custGeom>
            <a:noFill/>
            <a:ln w="539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909053" y="6358795"/>
              <a:ext cx="6042901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S is the set of  </a:t>
              </a:r>
              <a:r>
                <a:rPr lang="en-US" sz="2400" b="1" dirty="0">
                  <a:solidFill>
                    <a:schemeClr val="accent6"/>
                  </a:solidFill>
                </a:rPr>
                <a:t>thick orange </a:t>
              </a:r>
              <a:r>
                <a:rPr lang="en-US" dirty="0">
                  <a:solidFill>
                    <a:schemeClr val="accent6"/>
                  </a:solidFill>
                </a:rPr>
                <a:t>edges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779268" y="2176236"/>
              <a:ext cx="3318695" cy="504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A53F1"/>
                  </a:solidFill>
                </a:rPr>
                <a:t>This edge is light</a:t>
              </a:r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 flipH="1">
              <a:off x="5715001" y="2615089"/>
              <a:ext cx="621323" cy="442825"/>
            </a:xfrm>
            <a:prstGeom prst="straightConnector1">
              <a:avLst/>
            </a:prstGeom>
            <a:ln>
              <a:solidFill>
                <a:srgbClr val="EA53F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0238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we do better?</a:t>
            </a:r>
            <a:br>
              <a:rPr lang="en-US" dirty="0"/>
            </a:br>
            <a:r>
              <a:rPr lang="en-US" sz="2700" dirty="0"/>
              <a:t>State-of-the-art MST on connected undirected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52650" y="1825625"/>
                <a:ext cx="8796704" cy="4351338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Karger-Klein-</a:t>
                </a:r>
                <a:r>
                  <a:rPr lang="en-US" dirty="0" err="1">
                    <a:solidFill>
                      <a:schemeClr val="tx1"/>
                    </a:solidFill>
                  </a:rPr>
                  <a:t>Tarjan</a:t>
                </a:r>
                <a:r>
                  <a:rPr lang="en-US" dirty="0">
                    <a:solidFill>
                      <a:schemeClr val="tx1"/>
                    </a:solidFill>
                  </a:rPr>
                  <a:t> 1995: 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O(m) time randomized algorithm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Chazelle 2000:                  </a:t>
                </a:r>
              </a:p>
              <a:p>
                <a:pPr lvl="1"/>
                <a:r>
                  <a:rPr lang="en-US" dirty="0">
                    <a:solidFill>
                      <a:schemeClr val="accent4"/>
                    </a:solidFill>
                  </a:rPr>
                  <a:t>O(m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⋅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) time deterministic algorithm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Pettie-Ramachandran 2002: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accent4"/>
                    </a:solidFill>
                  </a:rPr>
                  <a:t>O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mr-IN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i="1" smtClean="0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                                                       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:r>
                  <a:rPr lang="en-US" sz="2000" dirty="0">
                    <a:solidFill>
                      <a:schemeClr val="accent4"/>
                    </a:solidFill>
                  </a:rPr>
                  <a:t>time deterministic algorithm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52650" y="1825625"/>
                <a:ext cx="8796704" cy="4351338"/>
              </a:xfrm>
              <a:blipFill>
                <a:blip r:embed="rId5"/>
                <a:stretch>
                  <a:fillRect l="-124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259016" y="4161921"/>
            <a:ext cx="39741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4"/>
                </a:solidFill>
              </a:rPr>
              <a:t>The optimal number of comparisons N*(</a:t>
            </a:r>
            <a:r>
              <a:rPr lang="en-US" sz="2000" dirty="0" err="1">
                <a:solidFill>
                  <a:schemeClr val="accent4"/>
                </a:solidFill>
              </a:rPr>
              <a:t>n,m</a:t>
            </a:r>
            <a:r>
              <a:rPr lang="en-US" sz="2000" dirty="0">
                <a:solidFill>
                  <a:schemeClr val="accent4"/>
                </a:solidFill>
              </a:rPr>
              <a:t>) you need to solve the problem, whatever that is</a:t>
            </a:r>
            <a:r>
              <a:rPr lang="mr-IN" sz="2000" dirty="0">
                <a:solidFill>
                  <a:schemeClr val="accent4"/>
                </a:solidFill>
              </a:rPr>
              <a:t>…</a:t>
            </a:r>
            <a:endParaRPr lang="en-US" sz="2000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861346" y="5354107"/>
                <a:ext cx="30714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07B1A"/>
                    </a:solidFill>
                  </a:rPr>
                  <a:t>What is this number?</a:t>
                </a:r>
              </a:p>
              <a:p>
                <a:r>
                  <a:rPr lang="en-US" dirty="0">
                    <a:solidFill>
                      <a:srgbClr val="F07B1A"/>
                    </a:solidFill>
                  </a:rPr>
                  <a:t>Do we need that silly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07B1A"/>
                        </a:solidFill>
                        <a:latin typeface="Cambria Math" charset="0"/>
                      </a:rPr>
                      <m:t>𝛼</m:t>
                    </m:r>
                    <m:d>
                      <m:dPr>
                        <m:ctrlPr>
                          <a:rPr lang="en-US" i="1">
                            <a:solidFill>
                              <a:srgbClr val="F07B1A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07B1A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i="1">
                        <a:solidFill>
                          <a:srgbClr val="F07B1A"/>
                        </a:solidFill>
                        <a:latin typeface="Cambria Math" charset="0"/>
                      </a:rPr>
                      <m:t>?</m:t>
                    </m:r>
                  </m:oMath>
                </a14:m>
                <a:endParaRPr lang="en-US" dirty="0">
                  <a:solidFill>
                    <a:srgbClr val="F07B1A"/>
                  </a:solidFill>
                </a:endParaRPr>
              </a:p>
              <a:p>
                <a:r>
                  <a:rPr lang="en-US" dirty="0">
                    <a:solidFill>
                      <a:srgbClr val="F07B1A"/>
                    </a:solidFill>
                  </a:rPr>
                  <a:t>Open questions!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346" y="5354107"/>
                <a:ext cx="3071446" cy="923330"/>
              </a:xfrm>
              <a:prstGeom prst="rect">
                <a:avLst/>
              </a:prstGeom>
              <a:blipFill>
                <a:blip r:embed="rId6"/>
                <a:stretch>
                  <a:fillRect l="-1587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2209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algorithms for Minimum Spanning Tree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Prim’s algorithm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Kruskal’s</a:t>
            </a:r>
            <a:r>
              <a:rPr lang="en-US" dirty="0">
                <a:solidFill>
                  <a:schemeClr val="accent4"/>
                </a:solidFill>
              </a:rPr>
              <a:t> algorithm</a:t>
            </a:r>
          </a:p>
          <a:p>
            <a:pPr lvl="1"/>
            <a:endParaRPr lang="en-US" dirty="0"/>
          </a:p>
          <a:p>
            <a:r>
              <a:rPr lang="en-US" dirty="0"/>
              <a:t>Both are (more) examples of </a:t>
            </a:r>
            <a:r>
              <a:rPr lang="en-US" dirty="0">
                <a:solidFill>
                  <a:srgbClr val="DB6491"/>
                </a:solidFill>
              </a:rPr>
              <a:t>greedy algorithms</a:t>
            </a:r>
            <a:r>
              <a:rPr lang="en-US" dirty="0"/>
              <a:t>!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Make a </a:t>
            </a:r>
            <a:r>
              <a:rPr lang="en-US" b="1" dirty="0">
                <a:solidFill>
                  <a:schemeClr val="accent4"/>
                </a:solidFill>
              </a:rPr>
              <a:t>series of choices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Show that at each step, your choice </a:t>
            </a:r>
            <a:r>
              <a:rPr lang="en-US" b="1" dirty="0">
                <a:solidFill>
                  <a:schemeClr val="accent4"/>
                </a:solidFill>
              </a:rPr>
              <a:t>does not rule out success.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At the end of the day, you haven’t ruled out success, so </a:t>
            </a:r>
            <a:r>
              <a:rPr lang="en-US" b="1" dirty="0">
                <a:solidFill>
                  <a:schemeClr val="accent4"/>
                </a:solidFill>
              </a:rPr>
              <a:t>you must be successful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pPr lvl="1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114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7481" y="153738"/>
            <a:ext cx="7886700" cy="680618"/>
          </a:xfrm>
        </p:spPr>
        <p:txBody>
          <a:bodyPr>
            <a:normAutofit fontScale="90000"/>
          </a:bodyPr>
          <a:lstStyle/>
          <a:p>
            <a:r>
              <a:rPr lang="en-US" dirty="0"/>
              <a:t>Let S be a set of edges in 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0235" y="981619"/>
            <a:ext cx="8228135" cy="1424948"/>
          </a:xfrm>
        </p:spPr>
        <p:txBody>
          <a:bodyPr>
            <a:normAutofit/>
          </a:bodyPr>
          <a:lstStyle/>
          <a:p>
            <a:r>
              <a:rPr lang="en-US" dirty="0"/>
              <a:t>We say a cut </a:t>
            </a:r>
            <a:r>
              <a:rPr lang="en-US" b="1" dirty="0"/>
              <a:t>respects</a:t>
            </a:r>
            <a:r>
              <a:rPr lang="en-US" dirty="0"/>
              <a:t> S if no edges in S cross the cut.</a:t>
            </a:r>
          </a:p>
          <a:p>
            <a:r>
              <a:rPr lang="en-US" dirty="0"/>
              <a:t>An edge crossing a cut is called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/>
              <a:t>light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dirty="0"/>
              <a:t>if it has the smallest weight of any edge crossing the cut. 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828801" y="2517537"/>
            <a:ext cx="8569569" cy="4306759"/>
            <a:chOff x="304800" y="2517536"/>
            <a:chExt cx="8569569" cy="4306759"/>
          </a:xfrm>
        </p:grpSpPr>
        <p:sp>
          <p:nvSpPr>
            <p:cNvPr id="4" name="Oval 3"/>
            <p:cNvSpPr/>
            <p:nvPr/>
          </p:nvSpPr>
          <p:spPr>
            <a:xfrm>
              <a:off x="6096000" y="2919041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19041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19041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49256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49256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49256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9" idx="5"/>
              <a:endCxn id="14" idx="1"/>
            </p:cNvCxnSpPr>
            <p:nvPr/>
          </p:nvCxnSpPr>
          <p:spPr>
            <a:xfrm>
              <a:off x="4735778" y="3399342"/>
              <a:ext cx="1442629" cy="2450814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9" idx="6"/>
              <a:endCxn id="8" idx="2"/>
            </p:cNvCxnSpPr>
            <p:nvPr/>
          </p:nvCxnSpPr>
          <p:spPr>
            <a:xfrm>
              <a:off x="4818185" y="3200395"/>
              <a:ext cx="1277815" cy="0"/>
            </a:xfrm>
            <a:prstGeom prst="line">
              <a:avLst/>
            </a:prstGeom>
            <a:ln w="177800" cmpd="sng">
              <a:solidFill>
                <a:srgbClr val="EA53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6" idx="1"/>
              <a:endCxn id="8" idx="5"/>
            </p:cNvCxnSpPr>
            <p:nvPr/>
          </p:nvCxnSpPr>
          <p:spPr>
            <a:xfrm flipH="1" flipV="1">
              <a:off x="6576301" y="3399342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6" idx="3"/>
              <a:endCxn id="14" idx="7"/>
            </p:cNvCxnSpPr>
            <p:nvPr/>
          </p:nvCxnSpPr>
          <p:spPr>
            <a:xfrm flipH="1">
              <a:off x="6576301" y="4829557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8" idx="4"/>
              <a:endCxn id="14" idx="0"/>
            </p:cNvCxnSpPr>
            <p:nvPr/>
          </p:nvCxnSpPr>
          <p:spPr>
            <a:xfrm>
              <a:off x="6377354" y="3481749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5" idx="5"/>
              <a:endCxn id="13" idx="1"/>
            </p:cNvCxnSpPr>
            <p:nvPr/>
          </p:nvCxnSpPr>
          <p:spPr>
            <a:xfrm>
              <a:off x="3891716" y="4829557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3" idx="6"/>
              <a:endCxn id="14" idx="2"/>
            </p:cNvCxnSpPr>
            <p:nvPr/>
          </p:nvCxnSpPr>
          <p:spPr>
            <a:xfrm>
              <a:off x="4829908" y="6049103"/>
              <a:ext cx="1266092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5" idx="0"/>
              <a:endCxn id="9" idx="3"/>
            </p:cNvCxnSpPr>
            <p:nvPr/>
          </p:nvCxnSpPr>
          <p:spPr>
            <a:xfrm flipV="1">
              <a:off x="3692769" y="3399342"/>
              <a:ext cx="645115" cy="949914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0" idx="6"/>
              <a:endCxn id="9" idx="2"/>
            </p:cNvCxnSpPr>
            <p:nvPr/>
          </p:nvCxnSpPr>
          <p:spPr>
            <a:xfrm>
              <a:off x="3001108" y="3200395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1" idx="7"/>
              <a:endCxn id="10" idx="3"/>
            </p:cNvCxnSpPr>
            <p:nvPr/>
          </p:nvCxnSpPr>
          <p:spPr>
            <a:xfrm flipV="1">
              <a:off x="1237905" y="3399342"/>
              <a:ext cx="1282902" cy="1032321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1" idx="5"/>
              <a:endCxn id="12" idx="1"/>
            </p:cNvCxnSpPr>
            <p:nvPr/>
          </p:nvCxnSpPr>
          <p:spPr>
            <a:xfrm>
              <a:off x="1237905" y="4829557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3" idx="2"/>
              <a:endCxn id="12" idx="6"/>
            </p:cNvCxnSpPr>
            <p:nvPr/>
          </p:nvCxnSpPr>
          <p:spPr>
            <a:xfrm flipH="1">
              <a:off x="3001108" y="6049103"/>
              <a:ext cx="1266092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5" idx="3"/>
              <a:endCxn id="12" idx="7"/>
            </p:cNvCxnSpPr>
            <p:nvPr/>
          </p:nvCxnSpPr>
          <p:spPr>
            <a:xfrm flipH="1">
              <a:off x="2918701" y="4829557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4929555" y="3136625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41769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283699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3425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4189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19323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56099" y="3731217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58133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08697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07219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4127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2" idx="0"/>
              <a:endCxn id="10" idx="4"/>
            </p:cNvCxnSpPr>
            <p:nvPr/>
          </p:nvCxnSpPr>
          <p:spPr>
            <a:xfrm flipV="1">
              <a:off x="2719754" y="3481749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09241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33389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48645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>
              <a:off x="304800" y="2517536"/>
              <a:ext cx="8569569" cy="3057005"/>
            </a:xfrm>
            <a:custGeom>
              <a:avLst/>
              <a:gdLst>
                <a:gd name="connsiteX0" fmla="*/ 8569569 w 8569569"/>
                <a:gd name="connsiteY0" fmla="*/ 2992306 h 3057005"/>
                <a:gd name="connsiteX1" fmla="*/ 7795846 w 8569569"/>
                <a:gd name="connsiteY1" fmla="*/ 2968860 h 3057005"/>
                <a:gd name="connsiteX2" fmla="*/ 5943600 w 8569569"/>
                <a:gd name="connsiteY2" fmla="*/ 2136521 h 3057005"/>
                <a:gd name="connsiteX3" fmla="*/ 4783015 w 8569569"/>
                <a:gd name="connsiteY3" fmla="*/ 167044 h 3057005"/>
                <a:gd name="connsiteX4" fmla="*/ 3751385 w 8569569"/>
                <a:gd name="connsiteY4" fmla="*/ 342890 h 3057005"/>
                <a:gd name="connsiteX5" fmla="*/ 1500554 w 8569569"/>
                <a:gd name="connsiteY5" fmla="*/ 2242029 h 3057005"/>
                <a:gd name="connsiteX6" fmla="*/ 0 w 8569569"/>
                <a:gd name="connsiteY6" fmla="*/ 2910244 h 305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69569" h="3057005">
                  <a:moveTo>
                    <a:pt x="8569569" y="2992306"/>
                  </a:moveTo>
                  <a:cubicBezTo>
                    <a:pt x="8401538" y="3051898"/>
                    <a:pt x="8233507" y="3111491"/>
                    <a:pt x="7795846" y="2968860"/>
                  </a:cubicBezTo>
                  <a:cubicBezTo>
                    <a:pt x="7358185" y="2826229"/>
                    <a:pt x="6445738" y="2603490"/>
                    <a:pt x="5943600" y="2136521"/>
                  </a:cubicBezTo>
                  <a:cubicBezTo>
                    <a:pt x="5441461" y="1669552"/>
                    <a:pt x="5148384" y="465982"/>
                    <a:pt x="4783015" y="167044"/>
                  </a:cubicBezTo>
                  <a:cubicBezTo>
                    <a:pt x="4417646" y="-131895"/>
                    <a:pt x="4298462" y="-2941"/>
                    <a:pt x="3751385" y="342890"/>
                  </a:cubicBezTo>
                  <a:cubicBezTo>
                    <a:pt x="3204308" y="688721"/>
                    <a:pt x="2125785" y="1814137"/>
                    <a:pt x="1500554" y="2242029"/>
                  </a:cubicBezTo>
                  <a:cubicBezTo>
                    <a:pt x="875323" y="2669921"/>
                    <a:pt x="437661" y="2790082"/>
                    <a:pt x="0" y="2910244"/>
                  </a:cubicBezTo>
                </a:path>
              </a:pathLst>
            </a:custGeom>
            <a:noFill/>
            <a:ln w="539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267200" y="6362630"/>
              <a:ext cx="40444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S is the set of  </a:t>
              </a:r>
              <a:r>
                <a:rPr lang="en-US" sz="2400" b="1" dirty="0">
                  <a:solidFill>
                    <a:schemeClr val="accent6"/>
                  </a:solidFill>
                </a:rPr>
                <a:t>thick orange </a:t>
              </a:r>
              <a:r>
                <a:rPr lang="en-US" dirty="0">
                  <a:solidFill>
                    <a:schemeClr val="accent6"/>
                  </a:solidFill>
                </a:rPr>
                <a:t>edges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555673" y="2517536"/>
              <a:ext cx="1995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A53F1"/>
                  </a:solidFill>
                </a:rPr>
                <a:t>This edge is light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H="1">
              <a:off x="5715001" y="2870832"/>
              <a:ext cx="357553" cy="187081"/>
            </a:xfrm>
            <a:prstGeom prst="straightConnector1">
              <a:avLst/>
            </a:prstGeom>
            <a:ln>
              <a:solidFill>
                <a:srgbClr val="EA53F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9661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4685" y="-155865"/>
            <a:ext cx="7886700" cy="1325563"/>
          </a:xfrm>
        </p:spPr>
        <p:txBody>
          <a:bodyPr/>
          <a:lstStyle/>
          <a:p>
            <a:r>
              <a:rPr lang="en-US" dirty="0"/>
              <a:t>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81737" y="1004417"/>
                <a:ext cx="9304648" cy="4351338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Let S be a set of edges, and consider a cut that respects S.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Suppose there is an MST containing S.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Let (</a:t>
                </a:r>
                <a:r>
                  <a:rPr lang="en-US" dirty="0" err="1">
                    <a:solidFill>
                      <a:schemeClr val="tx1"/>
                    </a:solidFill>
                  </a:rPr>
                  <a:t>u,v</a:t>
                </a:r>
                <a:r>
                  <a:rPr lang="en-US" dirty="0">
                    <a:solidFill>
                      <a:schemeClr val="tx1"/>
                    </a:solidFill>
                  </a:rPr>
                  <a:t>) be a light edge.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Then there is an MST containing 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∪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{(</a:t>
                </a:r>
                <a:r>
                  <a:rPr lang="en-US" dirty="0" err="1">
                    <a:solidFill>
                      <a:schemeClr val="tx1"/>
                    </a:solidFill>
                  </a:rPr>
                  <a:t>u,v</a:t>
                </a:r>
                <a:r>
                  <a:rPr lang="en-US" dirty="0">
                    <a:solidFill>
                      <a:schemeClr val="tx1"/>
                    </a:solidFill>
                  </a:rPr>
                  <a:t>)}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81737" y="1004417"/>
                <a:ext cx="9304648" cy="4351338"/>
              </a:xfrm>
              <a:blipFill>
                <a:blip r:embed="rId5"/>
                <a:stretch>
                  <a:fillRect l="-1179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/>
          <p:cNvGrpSpPr/>
          <p:nvPr/>
        </p:nvGrpSpPr>
        <p:grpSpPr>
          <a:xfrm>
            <a:off x="3976255" y="3116806"/>
            <a:ext cx="6618111" cy="3523583"/>
            <a:chOff x="304800" y="2176236"/>
            <a:chExt cx="8793163" cy="4813190"/>
          </a:xfrm>
        </p:grpSpPr>
        <p:sp>
          <p:nvSpPr>
            <p:cNvPr id="47" name="Oval 46"/>
            <p:cNvSpPr/>
            <p:nvPr/>
          </p:nvSpPr>
          <p:spPr>
            <a:xfrm>
              <a:off x="6096000" y="2919041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4255477" y="2919041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2438400" y="2919041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50" name="Oval 49"/>
            <p:cNvSpPr/>
            <p:nvPr/>
          </p:nvSpPr>
          <p:spPr>
            <a:xfrm>
              <a:off x="757604" y="4349256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24384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H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42672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G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60960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F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3411415" y="4349256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7784123" y="4349256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56" name="Straight Connector 55"/>
            <p:cNvCxnSpPr>
              <a:stCxn id="53" idx="5"/>
              <a:endCxn id="58" idx="1"/>
            </p:cNvCxnSpPr>
            <p:nvPr/>
          </p:nvCxnSpPr>
          <p:spPr>
            <a:xfrm>
              <a:off x="4735778" y="3399342"/>
              <a:ext cx="1442629" cy="2450814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53" idx="6"/>
              <a:endCxn id="52" idx="2"/>
            </p:cNvCxnSpPr>
            <p:nvPr/>
          </p:nvCxnSpPr>
          <p:spPr>
            <a:xfrm>
              <a:off x="4818185" y="3200395"/>
              <a:ext cx="1277815" cy="0"/>
            </a:xfrm>
            <a:prstGeom prst="line">
              <a:avLst/>
            </a:prstGeom>
            <a:ln w="177800" cmpd="sng">
              <a:solidFill>
                <a:srgbClr val="EA53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60" idx="1"/>
              <a:endCxn id="52" idx="5"/>
            </p:cNvCxnSpPr>
            <p:nvPr/>
          </p:nvCxnSpPr>
          <p:spPr>
            <a:xfrm flipH="1" flipV="1">
              <a:off x="6576301" y="3399342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0" idx="3"/>
              <a:endCxn id="58" idx="7"/>
            </p:cNvCxnSpPr>
            <p:nvPr/>
          </p:nvCxnSpPr>
          <p:spPr>
            <a:xfrm flipH="1">
              <a:off x="6576301" y="4829557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52" idx="4"/>
              <a:endCxn id="58" idx="0"/>
            </p:cNvCxnSpPr>
            <p:nvPr/>
          </p:nvCxnSpPr>
          <p:spPr>
            <a:xfrm>
              <a:off x="6377354" y="3481749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59" idx="5"/>
              <a:endCxn id="57" idx="1"/>
            </p:cNvCxnSpPr>
            <p:nvPr/>
          </p:nvCxnSpPr>
          <p:spPr>
            <a:xfrm>
              <a:off x="3891716" y="4829557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57" idx="6"/>
              <a:endCxn id="58" idx="2"/>
            </p:cNvCxnSpPr>
            <p:nvPr/>
          </p:nvCxnSpPr>
          <p:spPr>
            <a:xfrm>
              <a:off x="4829908" y="6049103"/>
              <a:ext cx="1266092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59" idx="0"/>
              <a:endCxn id="53" idx="3"/>
            </p:cNvCxnSpPr>
            <p:nvPr/>
          </p:nvCxnSpPr>
          <p:spPr>
            <a:xfrm flipV="1">
              <a:off x="3692769" y="3399342"/>
              <a:ext cx="645115" cy="949914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54" idx="6"/>
              <a:endCxn id="53" idx="2"/>
            </p:cNvCxnSpPr>
            <p:nvPr/>
          </p:nvCxnSpPr>
          <p:spPr>
            <a:xfrm>
              <a:off x="3001108" y="3200395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55" idx="7"/>
              <a:endCxn id="54" idx="3"/>
            </p:cNvCxnSpPr>
            <p:nvPr/>
          </p:nvCxnSpPr>
          <p:spPr>
            <a:xfrm flipV="1">
              <a:off x="1237905" y="3399342"/>
              <a:ext cx="1282902" cy="1032321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55" idx="5"/>
              <a:endCxn id="56" idx="1"/>
            </p:cNvCxnSpPr>
            <p:nvPr/>
          </p:nvCxnSpPr>
          <p:spPr>
            <a:xfrm>
              <a:off x="1237905" y="4829557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57" idx="2"/>
              <a:endCxn id="56" idx="6"/>
            </p:cNvCxnSpPr>
            <p:nvPr/>
          </p:nvCxnSpPr>
          <p:spPr>
            <a:xfrm flipH="1">
              <a:off x="3001108" y="6049103"/>
              <a:ext cx="1266092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59" idx="3"/>
              <a:endCxn id="56" idx="7"/>
            </p:cNvCxnSpPr>
            <p:nvPr/>
          </p:nvCxnSpPr>
          <p:spPr>
            <a:xfrm flipH="1">
              <a:off x="2918701" y="4829557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4929555" y="3136625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151077" y="3441768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244861" y="5283700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365631" y="4334252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287108" y="4041892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240389" y="5619323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056099" y="3731217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470030" y="5581332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254191" y="5086975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120660" y="5072197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436250" y="5241272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80" name="Straight Connector 79"/>
            <p:cNvCxnSpPr>
              <a:stCxn id="56" idx="0"/>
              <a:endCxn id="54" idx="4"/>
            </p:cNvCxnSpPr>
            <p:nvPr/>
          </p:nvCxnSpPr>
          <p:spPr>
            <a:xfrm flipV="1">
              <a:off x="2719754" y="3481749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2736994" y="4092411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370386" y="2733389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483315" y="3548645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>
              <a:off x="304800" y="2517536"/>
              <a:ext cx="8569569" cy="3057005"/>
            </a:xfrm>
            <a:custGeom>
              <a:avLst/>
              <a:gdLst>
                <a:gd name="connsiteX0" fmla="*/ 8569569 w 8569569"/>
                <a:gd name="connsiteY0" fmla="*/ 2992306 h 3057005"/>
                <a:gd name="connsiteX1" fmla="*/ 7795846 w 8569569"/>
                <a:gd name="connsiteY1" fmla="*/ 2968860 h 3057005"/>
                <a:gd name="connsiteX2" fmla="*/ 5943600 w 8569569"/>
                <a:gd name="connsiteY2" fmla="*/ 2136521 h 3057005"/>
                <a:gd name="connsiteX3" fmla="*/ 4783015 w 8569569"/>
                <a:gd name="connsiteY3" fmla="*/ 167044 h 3057005"/>
                <a:gd name="connsiteX4" fmla="*/ 3751385 w 8569569"/>
                <a:gd name="connsiteY4" fmla="*/ 342890 h 3057005"/>
                <a:gd name="connsiteX5" fmla="*/ 1500554 w 8569569"/>
                <a:gd name="connsiteY5" fmla="*/ 2242029 h 3057005"/>
                <a:gd name="connsiteX6" fmla="*/ 0 w 8569569"/>
                <a:gd name="connsiteY6" fmla="*/ 2910244 h 305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69569" h="3057005">
                  <a:moveTo>
                    <a:pt x="8569569" y="2992306"/>
                  </a:moveTo>
                  <a:cubicBezTo>
                    <a:pt x="8401538" y="3051898"/>
                    <a:pt x="8233507" y="3111491"/>
                    <a:pt x="7795846" y="2968860"/>
                  </a:cubicBezTo>
                  <a:cubicBezTo>
                    <a:pt x="7358185" y="2826229"/>
                    <a:pt x="6445738" y="2603490"/>
                    <a:pt x="5943600" y="2136521"/>
                  </a:cubicBezTo>
                  <a:cubicBezTo>
                    <a:pt x="5441461" y="1669552"/>
                    <a:pt x="5148384" y="465982"/>
                    <a:pt x="4783015" y="167044"/>
                  </a:cubicBezTo>
                  <a:cubicBezTo>
                    <a:pt x="4417646" y="-131895"/>
                    <a:pt x="4298462" y="-2941"/>
                    <a:pt x="3751385" y="342890"/>
                  </a:cubicBezTo>
                  <a:cubicBezTo>
                    <a:pt x="3204308" y="688721"/>
                    <a:pt x="2125785" y="1814137"/>
                    <a:pt x="1500554" y="2242029"/>
                  </a:cubicBezTo>
                  <a:cubicBezTo>
                    <a:pt x="875323" y="2669921"/>
                    <a:pt x="437661" y="2790082"/>
                    <a:pt x="0" y="2910244"/>
                  </a:cubicBezTo>
                </a:path>
              </a:pathLst>
            </a:custGeom>
            <a:noFill/>
            <a:ln w="539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909053" y="6358795"/>
              <a:ext cx="6042901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S is the set of  </a:t>
              </a:r>
              <a:r>
                <a:rPr lang="en-US" sz="2400" b="1" dirty="0">
                  <a:solidFill>
                    <a:schemeClr val="accent6"/>
                  </a:solidFill>
                </a:rPr>
                <a:t>thick orange </a:t>
              </a:r>
              <a:r>
                <a:rPr lang="en-US" dirty="0">
                  <a:solidFill>
                    <a:schemeClr val="accent6"/>
                  </a:solidFill>
                </a:rPr>
                <a:t>edges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779268" y="2176236"/>
              <a:ext cx="3318695" cy="504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A53F1"/>
                  </a:solidFill>
                </a:rPr>
                <a:t>This edge is light</a:t>
              </a:r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 flipH="1">
              <a:off x="5715001" y="2615089"/>
              <a:ext cx="621323" cy="442825"/>
            </a:xfrm>
            <a:prstGeom prst="straightConnector1">
              <a:avLst/>
            </a:prstGeom>
            <a:ln>
              <a:solidFill>
                <a:srgbClr val="EA53F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575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4685" y="-155865"/>
            <a:ext cx="7886700" cy="1325563"/>
          </a:xfrm>
        </p:spPr>
        <p:txBody>
          <a:bodyPr/>
          <a:lstStyle/>
          <a:p>
            <a:r>
              <a:rPr lang="en-US" dirty="0"/>
              <a:t>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81737" y="1004417"/>
                <a:ext cx="9304648" cy="4351338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Let S be a set of edges, and consider a cut that respects S.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Suppose there is an MST containing S.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Let (</a:t>
                </a:r>
                <a:r>
                  <a:rPr lang="en-US" dirty="0" err="1">
                    <a:solidFill>
                      <a:schemeClr val="tx1"/>
                    </a:solidFill>
                  </a:rPr>
                  <a:t>u,v</a:t>
                </a:r>
                <a:r>
                  <a:rPr lang="en-US" dirty="0">
                    <a:solidFill>
                      <a:schemeClr val="tx1"/>
                    </a:solidFill>
                  </a:rPr>
                  <a:t>) be a light edge.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Then there is an MST containing 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∪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{(</a:t>
                </a:r>
                <a:r>
                  <a:rPr lang="en-US" dirty="0" err="1">
                    <a:solidFill>
                      <a:schemeClr val="tx1"/>
                    </a:solidFill>
                  </a:rPr>
                  <a:t>u,v</a:t>
                </a:r>
                <a:r>
                  <a:rPr lang="en-US" dirty="0">
                    <a:solidFill>
                      <a:schemeClr val="tx1"/>
                    </a:solidFill>
                  </a:rPr>
                  <a:t>)}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81737" y="1004417"/>
                <a:ext cx="9304648" cy="4351338"/>
              </a:xfrm>
              <a:blipFill>
                <a:blip r:embed="rId5"/>
                <a:stretch>
                  <a:fillRect l="-1179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/>
          <p:cNvGrpSpPr/>
          <p:nvPr/>
        </p:nvGrpSpPr>
        <p:grpSpPr>
          <a:xfrm>
            <a:off x="3976254" y="3173118"/>
            <a:ext cx="6827710" cy="3467271"/>
            <a:chOff x="304800" y="2253158"/>
            <a:chExt cx="9071647" cy="4736268"/>
          </a:xfrm>
        </p:grpSpPr>
        <p:sp>
          <p:nvSpPr>
            <p:cNvPr id="47" name="Oval 46"/>
            <p:cNvSpPr/>
            <p:nvPr/>
          </p:nvSpPr>
          <p:spPr>
            <a:xfrm>
              <a:off x="6096000" y="2919041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4255477" y="2919041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2438400" y="2919041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50" name="Oval 49"/>
            <p:cNvSpPr/>
            <p:nvPr/>
          </p:nvSpPr>
          <p:spPr>
            <a:xfrm>
              <a:off x="757604" y="4349256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24384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H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42672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G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60960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F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3411415" y="4349256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7784123" y="4349256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56" name="Straight Connector 55"/>
            <p:cNvCxnSpPr>
              <a:stCxn id="53" idx="5"/>
              <a:endCxn id="58" idx="1"/>
            </p:cNvCxnSpPr>
            <p:nvPr/>
          </p:nvCxnSpPr>
          <p:spPr>
            <a:xfrm>
              <a:off x="4735778" y="3399342"/>
              <a:ext cx="1442629" cy="2450814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53" idx="6"/>
              <a:endCxn id="52" idx="2"/>
            </p:cNvCxnSpPr>
            <p:nvPr/>
          </p:nvCxnSpPr>
          <p:spPr>
            <a:xfrm>
              <a:off x="4818185" y="3200395"/>
              <a:ext cx="1277815" cy="0"/>
            </a:xfrm>
            <a:prstGeom prst="line">
              <a:avLst/>
            </a:prstGeom>
            <a:ln w="177800" cmpd="sng">
              <a:solidFill>
                <a:srgbClr val="EA53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60" idx="1"/>
              <a:endCxn id="52" idx="5"/>
            </p:cNvCxnSpPr>
            <p:nvPr/>
          </p:nvCxnSpPr>
          <p:spPr>
            <a:xfrm flipH="1" flipV="1">
              <a:off x="6576301" y="3399342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0" idx="3"/>
              <a:endCxn id="58" idx="7"/>
            </p:cNvCxnSpPr>
            <p:nvPr/>
          </p:nvCxnSpPr>
          <p:spPr>
            <a:xfrm flipH="1">
              <a:off x="6576301" y="4829557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52" idx="4"/>
              <a:endCxn id="58" idx="0"/>
            </p:cNvCxnSpPr>
            <p:nvPr/>
          </p:nvCxnSpPr>
          <p:spPr>
            <a:xfrm>
              <a:off x="6377354" y="3481749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59" idx="5"/>
              <a:endCxn id="57" idx="1"/>
            </p:cNvCxnSpPr>
            <p:nvPr/>
          </p:nvCxnSpPr>
          <p:spPr>
            <a:xfrm>
              <a:off x="3891716" y="4829557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57" idx="6"/>
              <a:endCxn id="58" idx="2"/>
            </p:cNvCxnSpPr>
            <p:nvPr/>
          </p:nvCxnSpPr>
          <p:spPr>
            <a:xfrm>
              <a:off x="4829908" y="6049103"/>
              <a:ext cx="1266092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59" idx="0"/>
              <a:endCxn id="53" idx="3"/>
            </p:cNvCxnSpPr>
            <p:nvPr/>
          </p:nvCxnSpPr>
          <p:spPr>
            <a:xfrm flipV="1">
              <a:off x="3692769" y="3399342"/>
              <a:ext cx="645115" cy="949914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54" idx="6"/>
              <a:endCxn id="53" idx="2"/>
            </p:cNvCxnSpPr>
            <p:nvPr/>
          </p:nvCxnSpPr>
          <p:spPr>
            <a:xfrm>
              <a:off x="3001108" y="3200395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55" idx="7"/>
              <a:endCxn id="54" idx="3"/>
            </p:cNvCxnSpPr>
            <p:nvPr/>
          </p:nvCxnSpPr>
          <p:spPr>
            <a:xfrm flipV="1">
              <a:off x="1237905" y="3399342"/>
              <a:ext cx="1282902" cy="1032321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55" idx="5"/>
              <a:endCxn id="56" idx="1"/>
            </p:cNvCxnSpPr>
            <p:nvPr/>
          </p:nvCxnSpPr>
          <p:spPr>
            <a:xfrm>
              <a:off x="1237905" y="4829557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57" idx="2"/>
              <a:endCxn id="56" idx="6"/>
            </p:cNvCxnSpPr>
            <p:nvPr/>
          </p:nvCxnSpPr>
          <p:spPr>
            <a:xfrm flipH="1">
              <a:off x="3001108" y="6049103"/>
              <a:ext cx="1266092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59" idx="3"/>
              <a:endCxn id="56" idx="7"/>
            </p:cNvCxnSpPr>
            <p:nvPr/>
          </p:nvCxnSpPr>
          <p:spPr>
            <a:xfrm flipH="1">
              <a:off x="2918701" y="4829557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4929555" y="3136625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151077" y="3441769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244861" y="5283700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365631" y="4334252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287108" y="4041890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240389" y="5619323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056099" y="3731217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470030" y="5581330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254191" y="5086973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120660" y="5072197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436250" y="5241272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80" name="Straight Connector 79"/>
            <p:cNvCxnSpPr>
              <a:stCxn id="56" idx="0"/>
              <a:endCxn id="54" idx="4"/>
            </p:cNvCxnSpPr>
            <p:nvPr/>
          </p:nvCxnSpPr>
          <p:spPr>
            <a:xfrm flipV="1">
              <a:off x="2719754" y="3481749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2736994" y="4092412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370386" y="2733389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483315" y="3548645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>
              <a:off x="304800" y="2517536"/>
              <a:ext cx="8569569" cy="3057005"/>
            </a:xfrm>
            <a:custGeom>
              <a:avLst/>
              <a:gdLst>
                <a:gd name="connsiteX0" fmla="*/ 8569569 w 8569569"/>
                <a:gd name="connsiteY0" fmla="*/ 2992306 h 3057005"/>
                <a:gd name="connsiteX1" fmla="*/ 7795846 w 8569569"/>
                <a:gd name="connsiteY1" fmla="*/ 2968860 h 3057005"/>
                <a:gd name="connsiteX2" fmla="*/ 5943600 w 8569569"/>
                <a:gd name="connsiteY2" fmla="*/ 2136521 h 3057005"/>
                <a:gd name="connsiteX3" fmla="*/ 4783015 w 8569569"/>
                <a:gd name="connsiteY3" fmla="*/ 167044 h 3057005"/>
                <a:gd name="connsiteX4" fmla="*/ 3751385 w 8569569"/>
                <a:gd name="connsiteY4" fmla="*/ 342890 h 3057005"/>
                <a:gd name="connsiteX5" fmla="*/ 1500554 w 8569569"/>
                <a:gd name="connsiteY5" fmla="*/ 2242029 h 3057005"/>
                <a:gd name="connsiteX6" fmla="*/ 0 w 8569569"/>
                <a:gd name="connsiteY6" fmla="*/ 2910244 h 305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69569" h="3057005">
                  <a:moveTo>
                    <a:pt x="8569569" y="2992306"/>
                  </a:moveTo>
                  <a:cubicBezTo>
                    <a:pt x="8401538" y="3051898"/>
                    <a:pt x="8233507" y="3111491"/>
                    <a:pt x="7795846" y="2968860"/>
                  </a:cubicBezTo>
                  <a:cubicBezTo>
                    <a:pt x="7358185" y="2826229"/>
                    <a:pt x="6445738" y="2603490"/>
                    <a:pt x="5943600" y="2136521"/>
                  </a:cubicBezTo>
                  <a:cubicBezTo>
                    <a:pt x="5441461" y="1669552"/>
                    <a:pt x="5148384" y="465982"/>
                    <a:pt x="4783015" y="167044"/>
                  </a:cubicBezTo>
                  <a:cubicBezTo>
                    <a:pt x="4417646" y="-131895"/>
                    <a:pt x="4298462" y="-2941"/>
                    <a:pt x="3751385" y="342890"/>
                  </a:cubicBezTo>
                  <a:cubicBezTo>
                    <a:pt x="3204308" y="688721"/>
                    <a:pt x="2125785" y="1814137"/>
                    <a:pt x="1500554" y="2242029"/>
                  </a:cubicBezTo>
                  <a:cubicBezTo>
                    <a:pt x="875323" y="2669921"/>
                    <a:pt x="437661" y="2790082"/>
                    <a:pt x="0" y="2910244"/>
                  </a:cubicBezTo>
                </a:path>
              </a:pathLst>
            </a:custGeom>
            <a:noFill/>
            <a:ln w="539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909053" y="6358795"/>
              <a:ext cx="6042901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S is the set of  </a:t>
              </a:r>
              <a:r>
                <a:rPr lang="en-US" sz="2400" b="1" dirty="0">
                  <a:solidFill>
                    <a:schemeClr val="accent6"/>
                  </a:solidFill>
                </a:rPr>
                <a:t>thick orange </a:t>
              </a:r>
              <a:r>
                <a:rPr lang="en-US" dirty="0">
                  <a:solidFill>
                    <a:schemeClr val="accent6"/>
                  </a:solidFill>
                </a:rPr>
                <a:t>edges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577451" y="2253158"/>
              <a:ext cx="3798996" cy="504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A53F1"/>
                  </a:solidFill>
                </a:rPr>
                <a:t>It’s </a:t>
              </a:r>
              <a:r>
                <a:rPr lang="en-US">
                  <a:solidFill>
                    <a:srgbClr val="EA53F1"/>
                  </a:solidFill>
                </a:rPr>
                <a:t>”safe” to add this edge!</a:t>
              </a:r>
              <a:endParaRPr lang="en-US" dirty="0">
                <a:solidFill>
                  <a:srgbClr val="EA53F1"/>
                </a:solidFill>
              </a:endParaRPr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 flipH="1">
              <a:off x="5715001" y="2693024"/>
              <a:ext cx="351693" cy="364888"/>
            </a:xfrm>
            <a:prstGeom prst="straightConnector1">
              <a:avLst/>
            </a:prstGeom>
            <a:ln>
              <a:solidFill>
                <a:srgbClr val="EA53F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TextBox 87"/>
          <p:cNvSpPr txBox="1"/>
          <p:nvPr/>
        </p:nvSpPr>
        <p:spPr>
          <a:xfrm>
            <a:off x="1714212" y="3307378"/>
            <a:ext cx="22159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Aka: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b="1" dirty="0">
                <a:solidFill>
                  <a:schemeClr val="accent4"/>
                </a:solidFill>
              </a:rPr>
              <a:t>If we haven’t ruled out the possibility of success so far, then adding a light edge still won’t rule it out.</a:t>
            </a:r>
          </a:p>
          <a:p>
            <a:endParaRPr lang="en-US" dirty="0">
              <a:solidFill>
                <a:schemeClr val="accent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915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Lemma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1" y="1477109"/>
            <a:ext cx="4341935" cy="4699855"/>
          </a:xfrm>
        </p:spPr>
        <p:txBody>
          <a:bodyPr/>
          <a:lstStyle/>
          <a:p>
            <a:r>
              <a:rPr lang="en-US" dirty="0"/>
              <a:t>Assume that we have: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 </a:t>
            </a:r>
            <a:r>
              <a:rPr lang="en-US" b="1" dirty="0">
                <a:solidFill>
                  <a:srgbClr val="FF0000"/>
                </a:solidFill>
              </a:rPr>
              <a:t>cut</a:t>
            </a:r>
            <a:r>
              <a:rPr lang="en-US" dirty="0">
                <a:solidFill>
                  <a:schemeClr val="accent4"/>
                </a:solidFill>
              </a:rPr>
              <a:t> that respects </a:t>
            </a:r>
            <a:r>
              <a:rPr lang="en-US" b="1" dirty="0">
                <a:solidFill>
                  <a:schemeClr val="accent6"/>
                </a:solidFill>
              </a:rPr>
              <a:t>S</a:t>
            </a:r>
          </a:p>
        </p:txBody>
      </p:sp>
      <p:sp>
        <p:nvSpPr>
          <p:cNvPr id="4" name="Oval 3"/>
          <p:cNvSpPr/>
          <p:nvPr/>
        </p:nvSpPr>
        <p:spPr>
          <a:xfrm>
            <a:off x="9202615" y="3001103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5" name="Oval 4"/>
          <p:cNvSpPr/>
          <p:nvPr/>
        </p:nvSpPr>
        <p:spPr>
          <a:xfrm>
            <a:off x="7385538" y="3001103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6" name="Oval 5"/>
          <p:cNvSpPr/>
          <p:nvPr/>
        </p:nvSpPr>
        <p:spPr>
          <a:xfrm>
            <a:off x="5704742" y="4431318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</a:t>
            </a:r>
          </a:p>
        </p:txBody>
      </p:sp>
      <p:sp>
        <p:nvSpPr>
          <p:cNvPr id="7" name="Oval 6"/>
          <p:cNvSpPr/>
          <p:nvPr/>
        </p:nvSpPr>
        <p:spPr>
          <a:xfrm>
            <a:off x="7385538" y="5849811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8" name="Oval 7"/>
          <p:cNvSpPr/>
          <p:nvPr/>
        </p:nvSpPr>
        <p:spPr>
          <a:xfrm>
            <a:off x="9214338" y="5849811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9" name="Oval 8"/>
          <p:cNvSpPr/>
          <p:nvPr/>
        </p:nvSpPr>
        <p:spPr>
          <a:xfrm>
            <a:off x="8358553" y="443131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10" name="Straight Connector 9"/>
          <p:cNvCxnSpPr>
            <a:endCxn id="15" idx="1"/>
          </p:cNvCxnSpPr>
          <p:nvPr/>
        </p:nvCxnSpPr>
        <p:spPr>
          <a:xfrm>
            <a:off x="8838855" y="4911620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11" idx="3"/>
          </p:cNvCxnSpPr>
          <p:nvPr/>
        </p:nvCxnSpPr>
        <p:spPr>
          <a:xfrm flipV="1">
            <a:off x="8639908" y="3481404"/>
            <a:ext cx="645115" cy="949914"/>
          </a:xfrm>
          <a:prstGeom prst="line">
            <a:avLst/>
          </a:prstGeom>
          <a:ln w="1206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2" idx="6"/>
            <a:endCxn id="11" idx="2"/>
          </p:cNvCxnSpPr>
          <p:nvPr/>
        </p:nvCxnSpPr>
        <p:spPr>
          <a:xfrm>
            <a:off x="7948247" y="3282457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3" idx="7"/>
            <a:endCxn id="12" idx="3"/>
          </p:cNvCxnSpPr>
          <p:nvPr/>
        </p:nvCxnSpPr>
        <p:spPr>
          <a:xfrm flipV="1">
            <a:off x="6185043" y="3481405"/>
            <a:ext cx="1282902" cy="1032321"/>
          </a:xfrm>
          <a:prstGeom prst="line">
            <a:avLst/>
          </a:prstGeom>
          <a:ln w="1206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5"/>
            <a:endCxn id="14" idx="1"/>
          </p:cNvCxnSpPr>
          <p:nvPr/>
        </p:nvCxnSpPr>
        <p:spPr>
          <a:xfrm>
            <a:off x="6185043" y="4911620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5" idx="2"/>
            <a:endCxn id="14" idx="6"/>
          </p:cNvCxnSpPr>
          <p:nvPr/>
        </p:nvCxnSpPr>
        <p:spPr>
          <a:xfrm flipH="1">
            <a:off x="7948246" y="6131165"/>
            <a:ext cx="1266092" cy="0"/>
          </a:xfrm>
          <a:prstGeom prst="line">
            <a:avLst/>
          </a:prstGeom>
          <a:ln w="1206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4" idx="7"/>
          </p:cNvCxnSpPr>
          <p:nvPr/>
        </p:nvCxnSpPr>
        <p:spPr>
          <a:xfrm flipH="1">
            <a:off x="7865840" y="4911620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0"/>
            <a:endCxn id="12" idx="4"/>
          </p:cNvCxnSpPr>
          <p:nvPr/>
        </p:nvCxnSpPr>
        <p:spPr>
          <a:xfrm flipV="1">
            <a:off x="7666892" y="3563811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39"/>
          <p:cNvSpPr/>
          <p:nvPr/>
        </p:nvSpPr>
        <p:spPr>
          <a:xfrm>
            <a:off x="6483779" y="2121878"/>
            <a:ext cx="2097752" cy="4302369"/>
          </a:xfrm>
          <a:custGeom>
            <a:avLst/>
            <a:gdLst>
              <a:gd name="connsiteX0" fmla="*/ 1898221 w 2097752"/>
              <a:gd name="connsiteY0" fmla="*/ 0 h 4302369"/>
              <a:gd name="connsiteX1" fmla="*/ 2097513 w 2097752"/>
              <a:gd name="connsiteY1" fmla="*/ 703385 h 4302369"/>
              <a:gd name="connsiteX2" fmla="*/ 1863052 w 2097752"/>
              <a:gd name="connsiteY2" fmla="*/ 1840523 h 4302369"/>
              <a:gd name="connsiteX3" fmla="*/ 831421 w 2097752"/>
              <a:gd name="connsiteY3" fmla="*/ 2719754 h 4302369"/>
              <a:gd name="connsiteX4" fmla="*/ 92867 w 2097752"/>
              <a:gd name="connsiteY4" fmla="*/ 3481754 h 4302369"/>
              <a:gd name="connsiteX5" fmla="*/ 10806 w 2097752"/>
              <a:gd name="connsiteY5" fmla="*/ 4302369 h 430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752" h="4302369">
                <a:moveTo>
                  <a:pt x="1898221" y="0"/>
                </a:moveTo>
                <a:cubicBezTo>
                  <a:pt x="2000797" y="198315"/>
                  <a:pt x="2103374" y="396631"/>
                  <a:pt x="2097513" y="703385"/>
                </a:cubicBezTo>
                <a:cubicBezTo>
                  <a:pt x="2091652" y="1010139"/>
                  <a:pt x="2074067" y="1504462"/>
                  <a:pt x="1863052" y="1840523"/>
                </a:cubicBezTo>
                <a:cubicBezTo>
                  <a:pt x="1652037" y="2176585"/>
                  <a:pt x="1126452" y="2446216"/>
                  <a:pt x="831421" y="2719754"/>
                </a:cubicBezTo>
                <a:cubicBezTo>
                  <a:pt x="536390" y="2993292"/>
                  <a:pt x="229636" y="3217985"/>
                  <a:pt x="92867" y="3481754"/>
                </a:cubicBezTo>
                <a:cubicBezTo>
                  <a:pt x="-43902" y="3745523"/>
                  <a:pt x="10806" y="4302369"/>
                  <a:pt x="10806" y="4302369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93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Lemma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1" y="1477109"/>
            <a:ext cx="4341935" cy="4699855"/>
          </a:xfrm>
        </p:spPr>
        <p:txBody>
          <a:bodyPr/>
          <a:lstStyle/>
          <a:p>
            <a:r>
              <a:rPr lang="en-US" dirty="0"/>
              <a:t>Assume that we have: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 </a:t>
            </a:r>
            <a:r>
              <a:rPr lang="en-US" b="1" dirty="0">
                <a:solidFill>
                  <a:schemeClr val="accent4"/>
                </a:solidFill>
              </a:rPr>
              <a:t>cut</a:t>
            </a:r>
            <a:r>
              <a:rPr lang="en-US" dirty="0">
                <a:solidFill>
                  <a:schemeClr val="accent4"/>
                </a:solidFill>
              </a:rPr>
              <a:t> that respects </a:t>
            </a:r>
            <a:r>
              <a:rPr lang="en-US" b="1" dirty="0">
                <a:solidFill>
                  <a:schemeClr val="accent4"/>
                </a:solidFill>
              </a:rPr>
              <a:t>S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S</a:t>
            </a:r>
            <a:r>
              <a:rPr lang="en-US" dirty="0">
                <a:solidFill>
                  <a:schemeClr val="accent4"/>
                </a:solidFill>
              </a:rPr>
              <a:t> is part of some </a:t>
            </a:r>
            <a:r>
              <a:rPr lang="en-US" b="1" dirty="0">
                <a:solidFill>
                  <a:schemeClr val="accent4"/>
                </a:solidFill>
                <a:effectLst>
                  <a:glow rad="101600">
                    <a:srgbClr val="FFFF00">
                      <a:alpha val="86000"/>
                    </a:srgbClr>
                  </a:glow>
                </a:effectLst>
              </a:rPr>
              <a:t>MST T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r>
              <a:rPr lang="en-US" dirty="0"/>
              <a:t>Say that </a:t>
            </a:r>
            <a:r>
              <a:rPr lang="en-US" b="1" dirty="0"/>
              <a:t>(</a:t>
            </a:r>
            <a:r>
              <a:rPr lang="en-US" b="1" dirty="0" err="1"/>
              <a:t>u,v</a:t>
            </a:r>
            <a:r>
              <a:rPr lang="en-US" b="1" dirty="0"/>
              <a:t>) </a:t>
            </a:r>
            <a:r>
              <a:rPr lang="en-US" dirty="0"/>
              <a:t>is light.</a:t>
            </a:r>
          </a:p>
          <a:p>
            <a:pPr lvl="1"/>
            <a:r>
              <a:rPr lang="en-US" dirty="0">
                <a:solidFill>
                  <a:srgbClr val="EA53F1"/>
                </a:solidFill>
              </a:rPr>
              <a:t>lowest cost crossing the cut</a:t>
            </a:r>
          </a:p>
        </p:txBody>
      </p:sp>
      <p:sp>
        <p:nvSpPr>
          <p:cNvPr id="4" name="Oval 3"/>
          <p:cNvSpPr/>
          <p:nvPr/>
        </p:nvSpPr>
        <p:spPr>
          <a:xfrm>
            <a:off x="9202615" y="3001103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5" name="Oval 4"/>
          <p:cNvSpPr/>
          <p:nvPr/>
        </p:nvSpPr>
        <p:spPr>
          <a:xfrm>
            <a:off x="7385538" y="3001103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6" name="Oval 5"/>
          <p:cNvSpPr/>
          <p:nvPr/>
        </p:nvSpPr>
        <p:spPr>
          <a:xfrm>
            <a:off x="5704742" y="4431318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</a:t>
            </a:r>
          </a:p>
        </p:txBody>
      </p:sp>
      <p:sp>
        <p:nvSpPr>
          <p:cNvPr id="7" name="Oval 6"/>
          <p:cNvSpPr/>
          <p:nvPr/>
        </p:nvSpPr>
        <p:spPr>
          <a:xfrm>
            <a:off x="7385538" y="5849811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8" name="Oval 7"/>
          <p:cNvSpPr/>
          <p:nvPr/>
        </p:nvSpPr>
        <p:spPr>
          <a:xfrm>
            <a:off x="9214338" y="5849811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9" name="Oval 8"/>
          <p:cNvSpPr/>
          <p:nvPr/>
        </p:nvSpPr>
        <p:spPr>
          <a:xfrm>
            <a:off x="8358553" y="443131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10" name="Straight Connector 9"/>
          <p:cNvCxnSpPr>
            <a:endCxn id="15" idx="1"/>
          </p:cNvCxnSpPr>
          <p:nvPr/>
        </p:nvCxnSpPr>
        <p:spPr>
          <a:xfrm>
            <a:off x="8838855" y="4911620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11" idx="3"/>
          </p:cNvCxnSpPr>
          <p:nvPr/>
        </p:nvCxnSpPr>
        <p:spPr>
          <a:xfrm flipV="1">
            <a:off x="8639908" y="3481404"/>
            <a:ext cx="645115" cy="949914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2" idx="6"/>
            <a:endCxn id="11" idx="2"/>
          </p:cNvCxnSpPr>
          <p:nvPr/>
        </p:nvCxnSpPr>
        <p:spPr>
          <a:xfrm>
            <a:off x="7948247" y="3282457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3" idx="7"/>
            <a:endCxn id="12" idx="3"/>
          </p:cNvCxnSpPr>
          <p:nvPr/>
        </p:nvCxnSpPr>
        <p:spPr>
          <a:xfrm flipV="1">
            <a:off x="6185043" y="3481405"/>
            <a:ext cx="1282902" cy="1032321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5"/>
            <a:endCxn id="14" idx="1"/>
          </p:cNvCxnSpPr>
          <p:nvPr/>
        </p:nvCxnSpPr>
        <p:spPr>
          <a:xfrm>
            <a:off x="6185043" y="4911620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5" idx="2"/>
            <a:endCxn id="14" idx="6"/>
          </p:cNvCxnSpPr>
          <p:nvPr/>
        </p:nvCxnSpPr>
        <p:spPr>
          <a:xfrm flipH="1">
            <a:off x="7948246" y="6131165"/>
            <a:ext cx="1266092" cy="0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4" idx="7"/>
          </p:cNvCxnSpPr>
          <p:nvPr/>
        </p:nvCxnSpPr>
        <p:spPr>
          <a:xfrm flipH="1">
            <a:off x="7865840" y="4911620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0"/>
            <a:endCxn id="12" idx="4"/>
          </p:cNvCxnSpPr>
          <p:nvPr/>
        </p:nvCxnSpPr>
        <p:spPr>
          <a:xfrm flipV="1">
            <a:off x="7666892" y="3563811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39"/>
          <p:cNvSpPr/>
          <p:nvPr/>
        </p:nvSpPr>
        <p:spPr>
          <a:xfrm>
            <a:off x="6483779" y="2121878"/>
            <a:ext cx="2097752" cy="4302369"/>
          </a:xfrm>
          <a:custGeom>
            <a:avLst/>
            <a:gdLst>
              <a:gd name="connsiteX0" fmla="*/ 1898221 w 2097752"/>
              <a:gd name="connsiteY0" fmla="*/ 0 h 4302369"/>
              <a:gd name="connsiteX1" fmla="*/ 2097513 w 2097752"/>
              <a:gd name="connsiteY1" fmla="*/ 703385 h 4302369"/>
              <a:gd name="connsiteX2" fmla="*/ 1863052 w 2097752"/>
              <a:gd name="connsiteY2" fmla="*/ 1840523 h 4302369"/>
              <a:gd name="connsiteX3" fmla="*/ 831421 w 2097752"/>
              <a:gd name="connsiteY3" fmla="*/ 2719754 h 4302369"/>
              <a:gd name="connsiteX4" fmla="*/ 92867 w 2097752"/>
              <a:gd name="connsiteY4" fmla="*/ 3481754 h 4302369"/>
              <a:gd name="connsiteX5" fmla="*/ 10806 w 2097752"/>
              <a:gd name="connsiteY5" fmla="*/ 4302369 h 430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752" h="4302369">
                <a:moveTo>
                  <a:pt x="1898221" y="0"/>
                </a:moveTo>
                <a:cubicBezTo>
                  <a:pt x="2000797" y="198315"/>
                  <a:pt x="2103374" y="396631"/>
                  <a:pt x="2097513" y="703385"/>
                </a:cubicBezTo>
                <a:cubicBezTo>
                  <a:pt x="2091652" y="1010139"/>
                  <a:pt x="2074067" y="1504462"/>
                  <a:pt x="1863052" y="1840523"/>
                </a:cubicBezTo>
                <a:cubicBezTo>
                  <a:pt x="1652037" y="2176585"/>
                  <a:pt x="1126452" y="2446216"/>
                  <a:pt x="831421" y="2719754"/>
                </a:cubicBezTo>
                <a:cubicBezTo>
                  <a:pt x="536390" y="2993292"/>
                  <a:pt x="229636" y="3217985"/>
                  <a:pt x="92867" y="3481754"/>
                </a:cubicBezTo>
                <a:cubicBezTo>
                  <a:pt x="-43902" y="3745523"/>
                  <a:pt x="10806" y="4302369"/>
                  <a:pt x="10806" y="4302369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11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Lemma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477109"/>
            <a:ext cx="4318250" cy="4699855"/>
          </a:xfrm>
        </p:spPr>
        <p:txBody>
          <a:bodyPr/>
          <a:lstStyle/>
          <a:p>
            <a:r>
              <a:rPr lang="en-US" dirty="0"/>
              <a:t>Assume that we have: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 </a:t>
            </a:r>
            <a:r>
              <a:rPr lang="en-US" b="1" dirty="0">
                <a:solidFill>
                  <a:schemeClr val="accent4"/>
                </a:solidFill>
              </a:rPr>
              <a:t>cut</a:t>
            </a:r>
            <a:r>
              <a:rPr lang="en-US" dirty="0">
                <a:solidFill>
                  <a:schemeClr val="accent4"/>
                </a:solidFill>
              </a:rPr>
              <a:t> that respects </a:t>
            </a:r>
            <a:r>
              <a:rPr lang="en-US" b="1" dirty="0">
                <a:solidFill>
                  <a:schemeClr val="accent4"/>
                </a:solidFill>
              </a:rPr>
              <a:t>S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S</a:t>
            </a:r>
            <a:r>
              <a:rPr lang="en-US" dirty="0">
                <a:solidFill>
                  <a:schemeClr val="accent4"/>
                </a:solidFill>
              </a:rPr>
              <a:t> is part of some </a:t>
            </a:r>
            <a:r>
              <a:rPr lang="en-US" b="1" dirty="0">
                <a:solidFill>
                  <a:schemeClr val="accent4"/>
                </a:solidFill>
                <a:effectLst>
                  <a:glow rad="101600">
                    <a:srgbClr val="FFFF00">
                      <a:alpha val="86000"/>
                    </a:srgbClr>
                  </a:glow>
                </a:effectLst>
              </a:rPr>
              <a:t>MST T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r>
              <a:rPr lang="en-US" dirty="0"/>
              <a:t>Say that </a:t>
            </a:r>
            <a:r>
              <a:rPr lang="en-US" b="1" dirty="0"/>
              <a:t>(</a:t>
            </a:r>
            <a:r>
              <a:rPr lang="en-US" b="1" dirty="0" err="1"/>
              <a:t>u,v</a:t>
            </a:r>
            <a:r>
              <a:rPr lang="en-US" b="1" dirty="0"/>
              <a:t>) </a:t>
            </a:r>
            <a:r>
              <a:rPr lang="en-US" dirty="0"/>
              <a:t>is light.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lowest cost crossing the cut</a:t>
            </a:r>
          </a:p>
          <a:p>
            <a:r>
              <a:rPr lang="en-US" dirty="0"/>
              <a:t>But say </a:t>
            </a:r>
            <a:r>
              <a:rPr lang="en-US" b="1" dirty="0"/>
              <a:t>(</a:t>
            </a:r>
            <a:r>
              <a:rPr lang="en-US" b="1" dirty="0" err="1"/>
              <a:t>u,v</a:t>
            </a:r>
            <a:r>
              <a:rPr lang="en-US" b="1" dirty="0"/>
              <a:t>) </a:t>
            </a:r>
            <a:r>
              <a:rPr lang="en-US" dirty="0"/>
              <a:t>is not in </a:t>
            </a:r>
            <a:r>
              <a:rPr lang="en-US" b="1" dirty="0">
                <a:effectLst>
                  <a:glow rad="101600">
                    <a:srgbClr val="FFFF00">
                      <a:alpha val="86000"/>
                    </a:srgbClr>
                  </a:glow>
                </a:effectLst>
              </a:rPr>
              <a:t>T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So adding </a:t>
            </a:r>
            <a:r>
              <a:rPr lang="en-US" b="1" dirty="0">
                <a:solidFill>
                  <a:schemeClr val="accent4"/>
                </a:solidFill>
              </a:rPr>
              <a:t>(</a:t>
            </a:r>
            <a:r>
              <a:rPr lang="en-US" b="1" dirty="0" err="1">
                <a:solidFill>
                  <a:schemeClr val="accent4"/>
                </a:solidFill>
              </a:rPr>
              <a:t>u,v</a:t>
            </a:r>
            <a:r>
              <a:rPr lang="en-US" b="1" dirty="0">
                <a:solidFill>
                  <a:schemeClr val="accent4"/>
                </a:solidFill>
              </a:rPr>
              <a:t>) </a:t>
            </a:r>
            <a:r>
              <a:rPr lang="en-US" dirty="0">
                <a:solidFill>
                  <a:schemeClr val="accent4"/>
                </a:solidFill>
              </a:rPr>
              <a:t>to </a:t>
            </a:r>
            <a:r>
              <a:rPr lang="en-US" b="1" dirty="0">
                <a:solidFill>
                  <a:schemeClr val="accent4"/>
                </a:solidFill>
                <a:effectLst>
                  <a:glow rad="101600">
                    <a:srgbClr val="FFFF00">
                      <a:alpha val="86000"/>
                    </a:srgbClr>
                  </a:glow>
                </a:effectLst>
              </a:rPr>
              <a:t>T</a:t>
            </a:r>
            <a:r>
              <a:rPr lang="en-US" dirty="0">
                <a:solidFill>
                  <a:schemeClr val="accent4"/>
                </a:solidFill>
              </a:rPr>
              <a:t>    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4"/>
                </a:solidFill>
              </a:rPr>
              <a:t>     will make a cycle.</a:t>
            </a:r>
          </a:p>
        </p:txBody>
      </p:sp>
      <p:sp>
        <p:nvSpPr>
          <p:cNvPr id="4" name="Oval 3"/>
          <p:cNvSpPr/>
          <p:nvPr/>
        </p:nvSpPr>
        <p:spPr>
          <a:xfrm>
            <a:off x="9202615" y="3001103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5" name="Oval 4"/>
          <p:cNvSpPr/>
          <p:nvPr/>
        </p:nvSpPr>
        <p:spPr>
          <a:xfrm>
            <a:off x="7385538" y="3001103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6" name="Oval 5"/>
          <p:cNvSpPr/>
          <p:nvPr/>
        </p:nvSpPr>
        <p:spPr>
          <a:xfrm>
            <a:off x="5704742" y="4431318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</a:t>
            </a:r>
          </a:p>
        </p:txBody>
      </p:sp>
      <p:sp>
        <p:nvSpPr>
          <p:cNvPr id="7" name="Oval 6"/>
          <p:cNvSpPr/>
          <p:nvPr/>
        </p:nvSpPr>
        <p:spPr>
          <a:xfrm>
            <a:off x="7385538" y="5849811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8" name="Oval 7"/>
          <p:cNvSpPr/>
          <p:nvPr/>
        </p:nvSpPr>
        <p:spPr>
          <a:xfrm>
            <a:off x="9214338" y="5849811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9" name="Oval 8"/>
          <p:cNvSpPr/>
          <p:nvPr/>
        </p:nvSpPr>
        <p:spPr>
          <a:xfrm>
            <a:off x="8358553" y="443131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10" name="Straight Connector 9"/>
          <p:cNvCxnSpPr>
            <a:endCxn id="15" idx="1"/>
          </p:cNvCxnSpPr>
          <p:nvPr/>
        </p:nvCxnSpPr>
        <p:spPr>
          <a:xfrm>
            <a:off x="8838855" y="4911620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11" idx="3"/>
          </p:cNvCxnSpPr>
          <p:nvPr/>
        </p:nvCxnSpPr>
        <p:spPr>
          <a:xfrm flipV="1">
            <a:off x="8639908" y="3481404"/>
            <a:ext cx="645115" cy="949914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2" idx="6"/>
            <a:endCxn id="11" idx="2"/>
          </p:cNvCxnSpPr>
          <p:nvPr/>
        </p:nvCxnSpPr>
        <p:spPr>
          <a:xfrm>
            <a:off x="7948247" y="3282457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3" idx="7"/>
            <a:endCxn id="12" idx="3"/>
          </p:cNvCxnSpPr>
          <p:nvPr/>
        </p:nvCxnSpPr>
        <p:spPr>
          <a:xfrm flipV="1">
            <a:off x="6185043" y="3481405"/>
            <a:ext cx="1282902" cy="1032321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5"/>
            <a:endCxn id="14" idx="1"/>
          </p:cNvCxnSpPr>
          <p:nvPr/>
        </p:nvCxnSpPr>
        <p:spPr>
          <a:xfrm>
            <a:off x="6185043" y="4911620"/>
            <a:ext cx="1282902" cy="1020599"/>
          </a:xfrm>
          <a:prstGeom prst="line">
            <a:avLst/>
          </a:prstGeom>
          <a:ln w="180975" cmpd="sng">
            <a:solidFill>
              <a:srgbClr val="EA53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5" idx="2"/>
            <a:endCxn id="14" idx="6"/>
          </p:cNvCxnSpPr>
          <p:nvPr/>
        </p:nvCxnSpPr>
        <p:spPr>
          <a:xfrm flipH="1">
            <a:off x="7948246" y="6131165"/>
            <a:ext cx="1266092" cy="0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4" idx="7"/>
          </p:cNvCxnSpPr>
          <p:nvPr/>
        </p:nvCxnSpPr>
        <p:spPr>
          <a:xfrm flipH="1">
            <a:off x="7865840" y="4911620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0"/>
            <a:endCxn id="12" idx="4"/>
          </p:cNvCxnSpPr>
          <p:nvPr/>
        </p:nvCxnSpPr>
        <p:spPr>
          <a:xfrm flipV="1">
            <a:off x="7666892" y="3563811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39"/>
          <p:cNvSpPr/>
          <p:nvPr/>
        </p:nvSpPr>
        <p:spPr>
          <a:xfrm>
            <a:off x="6483779" y="2121878"/>
            <a:ext cx="2097752" cy="4302369"/>
          </a:xfrm>
          <a:custGeom>
            <a:avLst/>
            <a:gdLst>
              <a:gd name="connsiteX0" fmla="*/ 1898221 w 2097752"/>
              <a:gd name="connsiteY0" fmla="*/ 0 h 4302369"/>
              <a:gd name="connsiteX1" fmla="*/ 2097513 w 2097752"/>
              <a:gd name="connsiteY1" fmla="*/ 703385 h 4302369"/>
              <a:gd name="connsiteX2" fmla="*/ 1863052 w 2097752"/>
              <a:gd name="connsiteY2" fmla="*/ 1840523 h 4302369"/>
              <a:gd name="connsiteX3" fmla="*/ 831421 w 2097752"/>
              <a:gd name="connsiteY3" fmla="*/ 2719754 h 4302369"/>
              <a:gd name="connsiteX4" fmla="*/ 92867 w 2097752"/>
              <a:gd name="connsiteY4" fmla="*/ 3481754 h 4302369"/>
              <a:gd name="connsiteX5" fmla="*/ 10806 w 2097752"/>
              <a:gd name="connsiteY5" fmla="*/ 4302369 h 430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752" h="4302369">
                <a:moveTo>
                  <a:pt x="1898221" y="0"/>
                </a:moveTo>
                <a:cubicBezTo>
                  <a:pt x="2000797" y="198315"/>
                  <a:pt x="2103374" y="396631"/>
                  <a:pt x="2097513" y="703385"/>
                </a:cubicBezTo>
                <a:cubicBezTo>
                  <a:pt x="2091652" y="1010139"/>
                  <a:pt x="2074067" y="1504462"/>
                  <a:pt x="1863052" y="1840523"/>
                </a:cubicBezTo>
                <a:cubicBezTo>
                  <a:pt x="1652037" y="2176585"/>
                  <a:pt x="1126452" y="2446216"/>
                  <a:pt x="831421" y="2719754"/>
                </a:cubicBezTo>
                <a:cubicBezTo>
                  <a:pt x="536390" y="2993292"/>
                  <a:pt x="229636" y="3217985"/>
                  <a:pt x="92867" y="3481754"/>
                </a:cubicBezTo>
                <a:cubicBezTo>
                  <a:pt x="-43902" y="3745523"/>
                  <a:pt x="10806" y="4302369"/>
                  <a:pt x="10806" y="4302369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779602" y="156167"/>
            <a:ext cx="3704492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Claim: </a:t>
            </a:r>
            <a:r>
              <a:rPr lang="en-US" dirty="0">
                <a:solidFill>
                  <a:schemeClr val="accent1"/>
                </a:solidFill>
              </a:rPr>
              <a:t>Adding any additional edge to a spanning tree will create a cycle.</a:t>
            </a:r>
          </a:p>
          <a:p>
            <a:pPr algn="ctr"/>
            <a:endParaRPr lang="en-US" sz="700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Proof: </a:t>
            </a:r>
            <a:r>
              <a:rPr lang="en-US" dirty="0">
                <a:solidFill>
                  <a:schemeClr val="accent1"/>
                </a:solidFill>
              </a:rPr>
              <a:t>Both endpoints are already in the tree and connected to each other.</a:t>
            </a:r>
          </a:p>
        </p:txBody>
      </p:sp>
      <p:sp>
        <p:nvSpPr>
          <p:cNvPr id="18" name="TextBox 17"/>
          <p:cNvSpPr txBox="1"/>
          <p:nvPr/>
        </p:nvSpPr>
        <p:spPr>
          <a:xfrm rot="2454756">
            <a:off x="1484792" y="4055579"/>
            <a:ext cx="1537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Otherwise we’re done!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6962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Lemma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477108"/>
            <a:ext cx="4318250" cy="5380892"/>
          </a:xfrm>
        </p:spPr>
        <p:txBody>
          <a:bodyPr>
            <a:normAutofit/>
          </a:bodyPr>
          <a:lstStyle/>
          <a:p>
            <a:r>
              <a:rPr lang="en-US" dirty="0"/>
              <a:t>Assume that we have: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 </a:t>
            </a:r>
            <a:r>
              <a:rPr lang="en-US" b="1" dirty="0">
                <a:solidFill>
                  <a:schemeClr val="accent4"/>
                </a:solidFill>
              </a:rPr>
              <a:t>cut</a:t>
            </a:r>
            <a:r>
              <a:rPr lang="en-US" dirty="0">
                <a:solidFill>
                  <a:schemeClr val="accent4"/>
                </a:solidFill>
              </a:rPr>
              <a:t> that respects </a:t>
            </a:r>
            <a:r>
              <a:rPr lang="en-US" b="1" dirty="0">
                <a:solidFill>
                  <a:schemeClr val="accent4"/>
                </a:solidFill>
              </a:rPr>
              <a:t>S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S</a:t>
            </a:r>
            <a:r>
              <a:rPr lang="en-US" dirty="0">
                <a:solidFill>
                  <a:schemeClr val="accent4"/>
                </a:solidFill>
              </a:rPr>
              <a:t> is part of some </a:t>
            </a:r>
            <a:r>
              <a:rPr lang="en-US" b="1" dirty="0">
                <a:solidFill>
                  <a:schemeClr val="accent4"/>
                </a:solidFill>
                <a:effectLst>
                  <a:glow rad="101600">
                    <a:srgbClr val="FFFF00">
                      <a:alpha val="86000"/>
                    </a:srgbClr>
                  </a:glow>
                </a:effectLst>
              </a:rPr>
              <a:t>MST T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r>
              <a:rPr lang="en-US" dirty="0"/>
              <a:t>Say that </a:t>
            </a:r>
            <a:r>
              <a:rPr lang="en-US" b="1" dirty="0"/>
              <a:t>(</a:t>
            </a:r>
            <a:r>
              <a:rPr lang="en-US" b="1" dirty="0" err="1"/>
              <a:t>u,v</a:t>
            </a:r>
            <a:r>
              <a:rPr lang="en-US" b="1" dirty="0"/>
              <a:t>) </a:t>
            </a:r>
            <a:r>
              <a:rPr lang="en-US" dirty="0"/>
              <a:t>is light.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lowest cost crossing the cut</a:t>
            </a:r>
          </a:p>
          <a:p>
            <a:r>
              <a:rPr lang="en-US" dirty="0"/>
              <a:t>But say </a:t>
            </a:r>
            <a:r>
              <a:rPr lang="en-US" b="1" dirty="0"/>
              <a:t>(</a:t>
            </a:r>
            <a:r>
              <a:rPr lang="en-US" b="1" dirty="0" err="1"/>
              <a:t>u,v</a:t>
            </a:r>
            <a:r>
              <a:rPr lang="en-US" b="1" dirty="0"/>
              <a:t>) </a:t>
            </a:r>
            <a:r>
              <a:rPr lang="en-US" dirty="0"/>
              <a:t>is not in </a:t>
            </a:r>
            <a:r>
              <a:rPr lang="en-US" b="1" dirty="0">
                <a:effectLst>
                  <a:glow rad="101600">
                    <a:srgbClr val="FFFF00">
                      <a:alpha val="86000"/>
                    </a:srgbClr>
                  </a:glow>
                </a:effectLst>
              </a:rPr>
              <a:t>T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So adding </a:t>
            </a:r>
            <a:r>
              <a:rPr lang="en-US" b="1" dirty="0">
                <a:solidFill>
                  <a:schemeClr val="accent4"/>
                </a:solidFill>
              </a:rPr>
              <a:t>(</a:t>
            </a:r>
            <a:r>
              <a:rPr lang="en-US" b="1" dirty="0" err="1">
                <a:solidFill>
                  <a:schemeClr val="accent4"/>
                </a:solidFill>
              </a:rPr>
              <a:t>u,v</a:t>
            </a:r>
            <a:r>
              <a:rPr lang="en-US" b="1" dirty="0">
                <a:solidFill>
                  <a:schemeClr val="accent4"/>
                </a:solidFill>
              </a:rPr>
              <a:t>) </a:t>
            </a:r>
            <a:r>
              <a:rPr lang="en-US" dirty="0">
                <a:solidFill>
                  <a:schemeClr val="accent4"/>
                </a:solidFill>
              </a:rPr>
              <a:t>to </a:t>
            </a:r>
            <a:r>
              <a:rPr lang="en-US" b="1" dirty="0">
                <a:solidFill>
                  <a:schemeClr val="accent4"/>
                </a:solidFill>
                <a:effectLst>
                  <a:glow rad="101600">
                    <a:srgbClr val="FFFF00">
                      <a:alpha val="86000"/>
                    </a:srgbClr>
                  </a:glow>
                </a:effectLst>
              </a:rPr>
              <a:t>T</a:t>
            </a:r>
            <a:r>
              <a:rPr lang="en-US" dirty="0">
                <a:solidFill>
                  <a:schemeClr val="accent4"/>
                </a:solidFill>
              </a:rPr>
              <a:t>     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4"/>
                </a:solidFill>
              </a:rPr>
              <a:t>     will make a cycle.</a:t>
            </a:r>
          </a:p>
          <a:p>
            <a:r>
              <a:rPr lang="en-US" dirty="0"/>
              <a:t>So there is at least one other edge in this cycle crossing the cut.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call it (</a:t>
            </a:r>
            <a:r>
              <a:rPr lang="en-US" dirty="0" err="1">
                <a:solidFill>
                  <a:schemeClr val="accent4"/>
                </a:solidFill>
              </a:rPr>
              <a:t>x,y</a:t>
            </a:r>
            <a:r>
              <a:rPr lang="en-US" dirty="0">
                <a:solidFill>
                  <a:schemeClr val="accent4"/>
                </a:solidFill>
              </a:rPr>
              <a:t>)</a:t>
            </a:r>
          </a:p>
        </p:txBody>
      </p:sp>
      <p:sp>
        <p:nvSpPr>
          <p:cNvPr id="4" name="Oval 3"/>
          <p:cNvSpPr/>
          <p:nvPr/>
        </p:nvSpPr>
        <p:spPr>
          <a:xfrm>
            <a:off x="9202615" y="3001103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5" name="Oval 4"/>
          <p:cNvSpPr/>
          <p:nvPr/>
        </p:nvSpPr>
        <p:spPr>
          <a:xfrm>
            <a:off x="7385538" y="3001103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6" name="Oval 5"/>
          <p:cNvSpPr/>
          <p:nvPr/>
        </p:nvSpPr>
        <p:spPr>
          <a:xfrm>
            <a:off x="5704742" y="4431318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</a:t>
            </a:r>
          </a:p>
        </p:txBody>
      </p:sp>
      <p:sp>
        <p:nvSpPr>
          <p:cNvPr id="7" name="Oval 6"/>
          <p:cNvSpPr/>
          <p:nvPr/>
        </p:nvSpPr>
        <p:spPr>
          <a:xfrm>
            <a:off x="7385538" y="5849811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8" name="Oval 7"/>
          <p:cNvSpPr/>
          <p:nvPr/>
        </p:nvSpPr>
        <p:spPr>
          <a:xfrm>
            <a:off x="9214338" y="5849811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9" name="Oval 8"/>
          <p:cNvSpPr/>
          <p:nvPr/>
        </p:nvSpPr>
        <p:spPr>
          <a:xfrm>
            <a:off x="8358553" y="443131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10" name="Straight Connector 9"/>
          <p:cNvCxnSpPr>
            <a:endCxn id="15" idx="1"/>
          </p:cNvCxnSpPr>
          <p:nvPr/>
        </p:nvCxnSpPr>
        <p:spPr>
          <a:xfrm>
            <a:off x="8838855" y="4911620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11" idx="3"/>
          </p:cNvCxnSpPr>
          <p:nvPr/>
        </p:nvCxnSpPr>
        <p:spPr>
          <a:xfrm flipV="1">
            <a:off x="8639908" y="3481404"/>
            <a:ext cx="645115" cy="949914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2" idx="6"/>
            <a:endCxn id="11" idx="2"/>
          </p:cNvCxnSpPr>
          <p:nvPr/>
        </p:nvCxnSpPr>
        <p:spPr>
          <a:xfrm>
            <a:off x="7948247" y="3282457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3" idx="7"/>
            <a:endCxn id="12" idx="3"/>
          </p:cNvCxnSpPr>
          <p:nvPr/>
        </p:nvCxnSpPr>
        <p:spPr>
          <a:xfrm flipV="1">
            <a:off x="6185043" y="3481405"/>
            <a:ext cx="1282902" cy="1032321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5"/>
            <a:endCxn id="14" idx="1"/>
          </p:cNvCxnSpPr>
          <p:nvPr/>
        </p:nvCxnSpPr>
        <p:spPr>
          <a:xfrm>
            <a:off x="6185043" y="4911620"/>
            <a:ext cx="1282902" cy="1020599"/>
          </a:xfrm>
          <a:prstGeom prst="line">
            <a:avLst/>
          </a:prstGeom>
          <a:ln w="171450" cmpd="sng">
            <a:solidFill>
              <a:srgbClr val="EA53F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5" idx="2"/>
            <a:endCxn id="14" idx="6"/>
          </p:cNvCxnSpPr>
          <p:nvPr/>
        </p:nvCxnSpPr>
        <p:spPr>
          <a:xfrm flipH="1">
            <a:off x="7948246" y="6131165"/>
            <a:ext cx="1266092" cy="0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4" idx="7"/>
          </p:cNvCxnSpPr>
          <p:nvPr/>
        </p:nvCxnSpPr>
        <p:spPr>
          <a:xfrm flipH="1">
            <a:off x="7865840" y="4911620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0"/>
            <a:endCxn id="12" idx="4"/>
          </p:cNvCxnSpPr>
          <p:nvPr/>
        </p:nvCxnSpPr>
        <p:spPr>
          <a:xfrm flipV="1">
            <a:off x="7666892" y="3563811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39"/>
          <p:cNvSpPr/>
          <p:nvPr/>
        </p:nvSpPr>
        <p:spPr>
          <a:xfrm>
            <a:off x="6483779" y="2121878"/>
            <a:ext cx="2097752" cy="4302369"/>
          </a:xfrm>
          <a:custGeom>
            <a:avLst/>
            <a:gdLst>
              <a:gd name="connsiteX0" fmla="*/ 1898221 w 2097752"/>
              <a:gd name="connsiteY0" fmla="*/ 0 h 4302369"/>
              <a:gd name="connsiteX1" fmla="*/ 2097513 w 2097752"/>
              <a:gd name="connsiteY1" fmla="*/ 703385 h 4302369"/>
              <a:gd name="connsiteX2" fmla="*/ 1863052 w 2097752"/>
              <a:gd name="connsiteY2" fmla="*/ 1840523 h 4302369"/>
              <a:gd name="connsiteX3" fmla="*/ 831421 w 2097752"/>
              <a:gd name="connsiteY3" fmla="*/ 2719754 h 4302369"/>
              <a:gd name="connsiteX4" fmla="*/ 92867 w 2097752"/>
              <a:gd name="connsiteY4" fmla="*/ 3481754 h 4302369"/>
              <a:gd name="connsiteX5" fmla="*/ 10806 w 2097752"/>
              <a:gd name="connsiteY5" fmla="*/ 4302369 h 430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752" h="4302369">
                <a:moveTo>
                  <a:pt x="1898221" y="0"/>
                </a:moveTo>
                <a:cubicBezTo>
                  <a:pt x="2000797" y="198315"/>
                  <a:pt x="2103374" y="396631"/>
                  <a:pt x="2097513" y="703385"/>
                </a:cubicBezTo>
                <a:cubicBezTo>
                  <a:pt x="2091652" y="1010139"/>
                  <a:pt x="2074067" y="1504462"/>
                  <a:pt x="1863052" y="1840523"/>
                </a:cubicBezTo>
                <a:cubicBezTo>
                  <a:pt x="1652037" y="2176585"/>
                  <a:pt x="1126452" y="2446216"/>
                  <a:pt x="831421" y="2719754"/>
                </a:cubicBezTo>
                <a:cubicBezTo>
                  <a:pt x="536390" y="2993292"/>
                  <a:pt x="229636" y="3217985"/>
                  <a:pt x="92867" y="3481754"/>
                </a:cubicBezTo>
                <a:cubicBezTo>
                  <a:pt x="-43902" y="3745523"/>
                  <a:pt x="10806" y="4302369"/>
                  <a:pt x="10806" y="4302369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779602" y="156168"/>
            <a:ext cx="37044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Claim: </a:t>
            </a:r>
            <a:r>
              <a:rPr lang="en-US" dirty="0">
                <a:solidFill>
                  <a:schemeClr val="accent1"/>
                </a:solidFill>
              </a:rPr>
              <a:t>Adding any additional edge to a spanning tree will create a cycle.</a:t>
            </a:r>
          </a:p>
          <a:p>
            <a:pPr algn="ctr"/>
            <a:endParaRPr lang="en-US" sz="800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Proof: </a:t>
            </a:r>
            <a:r>
              <a:rPr lang="en-US" dirty="0">
                <a:solidFill>
                  <a:schemeClr val="accent1"/>
                </a:solidFill>
              </a:rPr>
              <a:t>Both endpoints are already in the tree and connected to each other.</a:t>
            </a:r>
          </a:p>
        </p:txBody>
      </p:sp>
      <p:sp>
        <p:nvSpPr>
          <p:cNvPr id="18" name="Left Arrow 17"/>
          <p:cNvSpPr/>
          <p:nvPr/>
        </p:nvSpPr>
        <p:spPr>
          <a:xfrm rot="18168627">
            <a:off x="8567910" y="2385441"/>
            <a:ext cx="1258280" cy="43375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923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Lemma </a:t>
            </a:r>
            <a:r>
              <a:rPr lang="en-US" dirty="0" err="1"/>
              <a:t>ctd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477108"/>
            <a:ext cx="6686204" cy="5380892"/>
          </a:xfrm>
        </p:spPr>
        <p:txBody>
          <a:bodyPr>
            <a:normAutofit/>
          </a:bodyPr>
          <a:lstStyle/>
          <a:p>
            <a:r>
              <a:rPr lang="en-US" dirty="0"/>
              <a:t>Consider swapping (</a:t>
            </a:r>
            <a:r>
              <a:rPr lang="en-US" dirty="0" err="1"/>
              <a:t>u,v</a:t>
            </a:r>
            <a:r>
              <a:rPr lang="en-US" dirty="0"/>
              <a:t>) for (</a:t>
            </a:r>
            <a:r>
              <a:rPr lang="en-US" dirty="0" err="1"/>
              <a:t>x,y</a:t>
            </a:r>
            <a:r>
              <a:rPr lang="en-US" dirty="0"/>
              <a:t>) in </a:t>
            </a:r>
            <a:r>
              <a:rPr lang="en-US" b="1" dirty="0">
                <a:effectLst>
                  <a:glow rad="101600">
                    <a:srgbClr val="FFFF00">
                      <a:alpha val="86000"/>
                    </a:srgbClr>
                  </a:glow>
                </a:effectLst>
              </a:rPr>
              <a:t>T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Call the resulting tree </a:t>
            </a:r>
            <a:r>
              <a:rPr lang="en-US" b="1" dirty="0">
                <a:solidFill>
                  <a:schemeClr val="accent4"/>
                </a:solidFill>
                <a:effectLst>
                  <a:glow rad="139700">
                    <a:schemeClr val="accent2">
                      <a:satMod val="175000"/>
                    </a:schemeClr>
                  </a:glow>
                </a:effectLst>
              </a:rPr>
              <a:t>T’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</p:txBody>
      </p:sp>
      <p:sp>
        <p:nvSpPr>
          <p:cNvPr id="4" name="Oval 3"/>
          <p:cNvSpPr/>
          <p:nvPr/>
        </p:nvSpPr>
        <p:spPr>
          <a:xfrm>
            <a:off x="9202615" y="3001103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5" name="Oval 4"/>
          <p:cNvSpPr/>
          <p:nvPr/>
        </p:nvSpPr>
        <p:spPr>
          <a:xfrm>
            <a:off x="7385538" y="3001103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6" name="Oval 5"/>
          <p:cNvSpPr/>
          <p:nvPr/>
        </p:nvSpPr>
        <p:spPr>
          <a:xfrm>
            <a:off x="5704742" y="4431318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</a:t>
            </a:r>
          </a:p>
        </p:txBody>
      </p:sp>
      <p:sp>
        <p:nvSpPr>
          <p:cNvPr id="7" name="Oval 6"/>
          <p:cNvSpPr/>
          <p:nvPr/>
        </p:nvSpPr>
        <p:spPr>
          <a:xfrm>
            <a:off x="7385538" y="5849811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8" name="Oval 7"/>
          <p:cNvSpPr/>
          <p:nvPr/>
        </p:nvSpPr>
        <p:spPr>
          <a:xfrm>
            <a:off x="9214338" y="5849811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9" name="Oval 8"/>
          <p:cNvSpPr/>
          <p:nvPr/>
        </p:nvSpPr>
        <p:spPr>
          <a:xfrm>
            <a:off x="8358553" y="443131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10" name="Straight Connector 9"/>
          <p:cNvCxnSpPr>
            <a:endCxn id="15" idx="1"/>
          </p:cNvCxnSpPr>
          <p:nvPr/>
        </p:nvCxnSpPr>
        <p:spPr>
          <a:xfrm>
            <a:off x="8838855" y="4911620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11" idx="3"/>
          </p:cNvCxnSpPr>
          <p:nvPr/>
        </p:nvCxnSpPr>
        <p:spPr>
          <a:xfrm flipV="1">
            <a:off x="8639908" y="3481404"/>
            <a:ext cx="645115" cy="949914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2" idx="6"/>
            <a:endCxn id="11" idx="2"/>
          </p:cNvCxnSpPr>
          <p:nvPr/>
        </p:nvCxnSpPr>
        <p:spPr>
          <a:xfrm>
            <a:off x="7948247" y="3282457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3" idx="7"/>
            <a:endCxn id="12" idx="3"/>
          </p:cNvCxnSpPr>
          <p:nvPr/>
        </p:nvCxnSpPr>
        <p:spPr>
          <a:xfrm flipV="1">
            <a:off x="6185043" y="3481405"/>
            <a:ext cx="1282902" cy="1032321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5" idx="2"/>
          </p:cNvCxnSpPr>
          <p:nvPr/>
        </p:nvCxnSpPr>
        <p:spPr>
          <a:xfrm flipH="1">
            <a:off x="7948246" y="6131165"/>
            <a:ext cx="1266092" cy="0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39700">
              <a:srgbClr val="FF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7865840" y="4911620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12" idx="4"/>
          </p:cNvCxnSpPr>
          <p:nvPr/>
        </p:nvCxnSpPr>
        <p:spPr>
          <a:xfrm flipV="1">
            <a:off x="7666892" y="3563811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39"/>
          <p:cNvSpPr/>
          <p:nvPr/>
        </p:nvSpPr>
        <p:spPr>
          <a:xfrm>
            <a:off x="6483779" y="2121878"/>
            <a:ext cx="2097752" cy="4302369"/>
          </a:xfrm>
          <a:custGeom>
            <a:avLst/>
            <a:gdLst>
              <a:gd name="connsiteX0" fmla="*/ 1898221 w 2097752"/>
              <a:gd name="connsiteY0" fmla="*/ 0 h 4302369"/>
              <a:gd name="connsiteX1" fmla="*/ 2097513 w 2097752"/>
              <a:gd name="connsiteY1" fmla="*/ 703385 h 4302369"/>
              <a:gd name="connsiteX2" fmla="*/ 1863052 w 2097752"/>
              <a:gd name="connsiteY2" fmla="*/ 1840523 h 4302369"/>
              <a:gd name="connsiteX3" fmla="*/ 831421 w 2097752"/>
              <a:gd name="connsiteY3" fmla="*/ 2719754 h 4302369"/>
              <a:gd name="connsiteX4" fmla="*/ 92867 w 2097752"/>
              <a:gd name="connsiteY4" fmla="*/ 3481754 h 4302369"/>
              <a:gd name="connsiteX5" fmla="*/ 10806 w 2097752"/>
              <a:gd name="connsiteY5" fmla="*/ 4302369 h 430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752" h="4302369">
                <a:moveTo>
                  <a:pt x="1898221" y="0"/>
                </a:moveTo>
                <a:cubicBezTo>
                  <a:pt x="2000797" y="198315"/>
                  <a:pt x="2103374" y="396631"/>
                  <a:pt x="2097513" y="703385"/>
                </a:cubicBezTo>
                <a:cubicBezTo>
                  <a:pt x="2091652" y="1010139"/>
                  <a:pt x="2074067" y="1504462"/>
                  <a:pt x="1863052" y="1840523"/>
                </a:cubicBezTo>
                <a:cubicBezTo>
                  <a:pt x="1652037" y="2176585"/>
                  <a:pt x="1126452" y="2446216"/>
                  <a:pt x="831421" y="2719754"/>
                </a:cubicBezTo>
                <a:cubicBezTo>
                  <a:pt x="536390" y="2993292"/>
                  <a:pt x="229636" y="3217985"/>
                  <a:pt x="92867" y="3481754"/>
                </a:cubicBezTo>
                <a:cubicBezTo>
                  <a:pt x="-43902" y="3745523"/>
                  <a:pt x="10806" y="4302369"/>
                  <a:pt x="10806" y="4302369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Arrow 17"/>
          <p:cNvSpPr/>
          <p:nvPr/>
        </p:nvSpPr>
        <p:spPr>
          <a:xfrm rot="18168627">
            <a:off x="8567910" y="2385441"/>
            <a:ext cx="1258280" cy="43375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6185043" y="4911620"/>
            <a:ext cx="1282902" cy="1020599"/>
          </a:xfrm>
          <a:prstGeom prst="line">
            <a:avLst/>
          </a:prstGeom>
          <a:ln w="171450" cmpd="sng">
            <a:solidFill>
              <a:srgbClr val="EA53F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500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Spanning Tree</a:t>
            </a:r>
            <a:br>
              <a:rPr lang="en-US" sz="3200" dirty="0">
                <a:solidFill>
                  <a:schemeClr val="accent4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Say we have an undirected weighted graph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6200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779477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39624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281604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39624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7912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200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4935415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08123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4" name="Straight Connector 13"/>
          <p:cNvCxnSpPr>
            <a:stCxn id="5" idx="5"/>
            <a:endCxn id="10" idx="1"/>
          </p:cNvCxnSpPr>
          <p:nvPr/>
        </p:nvCxnSpPr>
        <p:spPr>
          <a:xfrm>
            <a:off x="6259779" y="2731131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" idx="6"/>
            <a:endCxn id="4" idx="2"/>
          </p:cNvCxnSpPr>
          <p:nvPr/>
        </p:nvCxnSpPr>
        <p:spPr>
          <a:xfrm>
            <a:off x="6342186" y="2532184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2" idx="1"/>
            <a:endCxn id="4" idx="5"/>
          </p:cNvCxnSpPr>
          <p:nvPr/>
        </p:nvCxnSpPr>
        <p:spPr>
          <a:xfrm flipH="1" flipV="1">
            <a:off x="8100302" y="2731132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3"/>
            <a:endCxn id="10" idx="7"/>
          </p:cNvCxnSpPr>
          <p:nvPr/>
        </p:nvCxnSpPr>
        <p:spPr>
          <a:xfrm flipH="1">
            <a:off x="8100302" y="4161347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4" idx="4"/>
            <a:endCxn id="10" idx="0"/>
          </p:cNvCxnSpPr>
          <p:nvPr/>
        </p:nvCxnSpPr>
        <p:spPr>
          <a:xfrm>
            <a:off x="79013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1" idx="5"/>
            <a:endCxn id="9" idx="1"/>
          </p:cNvCxnSpPr>
          <p:nvPr/>
        </p:nvCxnSpPr>
        <p:spPr>
          <a:xfrm>
            <a:off x="5415717" y="4161347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9" idx="6"/>
            <a:endCxn id="10" idx="2"/>
          </p:cNvCxnSpPr>
          <p:nvPr/>
        </p:nvCxnSpPr>
        <p:spPr>
          <a:xfrm>
            <a:off x="63539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1" idx="0"/>
            <a:endCxn id="5" idx="3"/>
          </p:cNvCxnSpPr>
          <p:nvPr/>
        </p:nvCxnSpPr>
        <p:spPr>
          <a:xfrm flipV="1">
            <a:off x="5216770" y="2731131"/>
            <a:ext cx="645115" cy="9499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" idx="6"/>
            <a:endCxn id="5" idx="2"/>
          </p:cNvCxnSpPr>
          <p:nvPr/>
        </p:nvCxnSpPr>
        <p:spPr>
          <a:xfrm>
            <a:off x="4525109" y="2532184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7" idx="7"/>
            <a:endCxn id="6" idx="3"/>
          </p:cNvCxnSpPr>
          <p:nvPr/>
        </p:nvCxnSpPr>
        <p:spPr>
          <a:xfrm flipV="1">
            <a:off x="2761905" y="2731132"/>
            <a:ext cx="1282902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7" idx="5"/>
            <a:endCxn id="8" idx="1"/>
          </p:cNvCxnSpPr>
          <p:nvPr/>
        </p:nvCxnSpPr>
        <p:spPr>
          <a:xfrm>
            <a:off x="2761905" y="4161347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9" idx="2"/>
            <a:endCxn id="8" idx="6"/>
          </p:cNvCxnSpPr>
          <p:nvPr/>
        </p:nvCxnSpPr>
        <p:spPr>
          <a:xfrm flipH="1">
            <a:off x="45251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3"/>
            <a:endCxn id="8" idx="7"/>
          </p:cNvCxnSpPr>
          <p:nvPr/>
        </p:nvCxnSpPr>
        <p:spPr>
          <a:xfrm flipH="1">
            <a:off x="4442702" y="4161347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811108" y="205188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675077" y="277355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768861" y="46154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889631" y="36660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811108" y="337368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64389" y="49511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80099" y="306300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994031" y="491312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778191" y="441876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644661" y="44039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960250" y="457306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64" name="Straight Connector 63"/>
          <p:cNvCxnSpPr>
            <a:stCxn id="8" idx="0"/>
            <a:endCxn id="6" idx="4"/>
          </p:cNvCxnSpPr>
          <p:nvPr/>
        </p:nvCxnSpPr>
        <p:spPr>
          <a:xfrm flipV="1">
            <a:off x="42437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260994" y="342420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894385" y="206517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007315" y="28804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152650" y="6061262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spanning tree </a:t>
            </a:r>
            <a:r>
              <a:rPr lang="en-US" sz="2400" dirty="0"/>
              <a:t>is a </a:t>
            </a:r>
            <a:r>
              <a:rPr lang="en-US" sz="2400" b="1" dirty="0"/>
              <a:t>tree</a:t>
            </a:r>
            <a:r>
              <a:rPr lang="en-US" sz="2400" dirty="0"/>
              <a:t> that connects all of the vertices.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9982" y="5662246"/>
            <a:ext cx="718737" cy="1059956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8968500" y="4894641"/>
            <a:ext cx="1794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 </a:t>
            </a:r>
            <a:r>
              <a:rPr lang="en-US" sz="1600" b="1" dirty="0"/>
              <a:t>tree </a:t>
            </a:r>
            <a:r>
              <a:rPr lang="en-US" sz="1600" dirty="0"/>
              <a:t>is a connected graph with no cycles!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184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009433" y="2430770"/>
            <a:ext cx="46844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b="1" dirty="0"/>
              <a:t>Claim</a:t>
            </a:r>
            <a:r>
              <a:rPr lang="en-US" sz="2800" dirty="0"/>
              <a:t>: </a:t>
            </a:r>
            <a:r>
              <a:rPr lang="en-US" sz="2800" b="1" dirty="0">
                <a:solidFill>
                  <a:schemeClr val="accent4"/>
                </a:solidFill>
                <a:effectLst>
                  <a:glow rad="139700">
                    <a:schemeClr val="accent2">
                      <a:satMod val="175000"/>
                    </a:schemeClr>
                  </a:glow>
                </a:effectLst>
              </a:rPr>
              <a:t>T’ </a:t>
            </a:r>
            <a:r>
              <a:rPr lang="en-US" sz="2800" dirty="0"/>
              <a:t>is still an MST.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It is still a tree: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we deleted (</a:t>
            </a:r>
            <a:r>
              <a:rPr lang="en-US" sz="2000" dirty="0" err="1">
                <a:solidFill>
                  <a:schemeClr val="accent4"/>
                </a:solidFill>
              </a:rPr>
              <a:t>x,y</a:t>
            </a:r>
            <a:r>
              <a:rPr lang="en-US" sz="2000" dirty="0">
                <a:solidFill>
                  <a:schemeClr val="accent4"/>
                </a:solidFill>
              </a:rPr>
              <a:t>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It has cost at most that of </a:t>
            </a:r>
            <a:r>
              <a:rPr lang="en-US" sz="2400" b="1" dirty="0">
                <a:solidFill>
                  <a:schemeClr val="accent4"/>
                </a:solidFill>
                <a:effectLst>
                  <a:glow rad="101600">
                    <a:srgbClr val="FFFF00">
                      <a:alpha val="86000"/>
                    </a:srgbClr>
                  </a:glow>
                </a:effectLst>
              </a:rPr>
              <a:t>T 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because (</a:t>
            </a:r>
            <a:r>
              <a:rPr lang="en-US" sz="2000" dirty="0" err="1">
                <a:solidFill>
                  <a:schemeClr val="accent4"/>
                </a:solidFill>
              </a:rPr>
              <a:t>u,v</a:t>
            </a:r>
            <a:r>
              <a:rPr lang="en-US" sz="2000" dirty="0">
                <a:solidFill>
                  <a:schemeClr val="accent4"/>
                </a:solidFill>
              </a:rPr>
              <a:t>) was light.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 </a:t>
            </a:r>
            <a:r>
              <a:rPr lang="en-US" sz="2400" b="1" dirty="0">
                <a:solidFill>
                  <a:schemeClr val="accent4"/>
                </a:solidFill>
                <a:effectLst>
                  <a:glow rad="101600">
                    <a:srgbClr val="FFFF00">
                      <a:alpha val="86000"/>
                    </a:srgbClr>
                  </a:glow>
                </a:effectLst>
              </a:rPr>
              <a:t>T </a:t>
            </a:r>
            <a:r>
              <a:rPr lang="en-US" sz="2400" dirty="0">
                <a:solidFill>
                  <a:schemeClr val="accent4"/>
                </a:solidFill>
              </a:rPr>
              <a:t> had minimal cost.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So </a:t>
            </a:r>
            <a:r>
              <a:rPr lang="en-US" sz="2400" b="1" dirty="0">
                <a:solidFill>
                  <a:schemeClr val="accent4"/>
                </a:solidFill>
                <a:effectLst>
                  <a:glow rad="139700">
                    <a:schemeClr val="accent2">
                      <a:satMod val="175000"/>
                    </a:schemeClr>
                  </a:glow>
                </a:effectLst>
              </a:rPr>
              <a:t>T’ </a:t>
            </a:r>
            <a:r>
              <a:rPr lang="en-US" sz="2400" dirty="0">
                <a:solidFill>
                  <a:schemeClr val="accent4"/>
                </a:solidFill>
              </a:rPr>
              <a:t>does too.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Lemma </a:t>
            </a:r>
            <a:r>
              <a:rPr lang="en-US" dirty="0" err="1"/>
              <a:t>ctd</a:t>
            </a:r>
            <a:r>
              <a:rPr lang="en-US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477108"/>
            <a:ext cx="6205904" cy="1180504"/>
          </a:xfrm>
        </p:spPr>
        <p:txBody>
          <a:bodyPr>
            <a:normAutofit/>
          </a:bodyPr>
          <a:lstStyle/>
          <a:p>
            <a:r>
              <a:rPr lang="en-US" dirty="0"/>
              <a:t>Consider swapping </a:t>
            </a:r>
            <a:r>
              <a:rPr lang="en-US" dirty="0">
                <a:solidFill>
                  <a:srgbClr val="C244C6"/>
                </a:solidFill>
              </a:rPr>
              <a:t>(</a:t>
            </a:r>
            <a:r>
              <a:rPr lang="en-US" dirty="0" err="1">
                <a:solidFill>
                  <a:srgbClr val="C244C6"/>
                </a:solidFill>
              </a:rPr>
              <a:t>u,v</a:t>
            </a:r>
            <a:r>
              <a:rPr lang="en-US" dirty="0">
                <a:solidFill>
                  <a:srgbClr val="C244C6"/>
                </a:solidFill>
              </a:rPr>
              <a:t>) </a:t>
            </a:r>
            <a:r>
              <a:rPr lang="en-US" dirty="0"/>
              <a:t>for 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 err="1">
                <a:solidFill>
                  <a:schemeClr val="accent1"/>
                </a:solidFill>
              </a:rPr>
              <a:t>x,y</a:t>
            </a:r>
            <a:r>
              <a:rPr lang="en-US" dirty="0">
                <a:solidFill>
                  <a:schemeClr val="accent1"/>
                </a:solidFill>
              </a:rPr>
              <a:t>) </a:t>
            </a:r>
            <a:r>
              <a:rPr lang="en-US" dirty="0"/>
              <a:t>in </a:t>
            </a:r>
            <a:r>
              <a:rPr lang="en-US" b="1" dirty="0">
                <a:solidFill>
                  <a:schemeClr val="accent5"/>
                </a:solidFill>
                <a:effectLst>
                  <a:glow rad="101600">
                    <a:srgbClr val="FFFF00">
                      <a:alpha val="86000"/>
                    </a:srgbClr>
                  </a:glow>
                </a:effectLst>
              </a:rPr>
              <a:t>T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Call the resulting tree </a:t>
            </a:r>
            <a:r>
              <a:rPr lang="en-US" b="1" dirty="0">
                <a:solidFill>
                  <a:schemeClr val="accent4"/>
                </a:solidFill>
                <a:effectLst>
                  <a:glow rad="139700">
                    <a:schemeClr val="accent2">
                      <a:satMod val="175000"/>
                    </a:schemeClr>
                  </a:glow>
                </a:effectLst>
              </a:rPr>
              <a:t>T’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9202615" y="3001103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5" name="Oval 4"/>
          <p:cNvSpPr/>
          <p:nvPr/>
        </p:nvSpPr>
        <p:spPr>
          <a:xfrm>
            <a:off x="7385538" y="3001103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6" name="Oval 5"/>
          <p:cNvSpPr/>
          <p:nvPr/>
        </p:nvSpPr>
        <p:spPr>
          <a:xfrm>
            <a:off x="5704742" y="4431318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</a:t>
            </a:r>
          </a:p>
        </p:txBody>
      </p:sp>
      <p:sp>
        <p:nvSpPr>
          <p:cNvPr id="7" name="Oval 6"/>
          <p:cNvSpPr/>
          <p:nvPr/>
        </p:nvSpPr>
        <p:spPr>
          <a:xfrm>
            <a:off x="7385538" y="5849811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8" name="Oval 7"/>
          <p:cNvSpPr/>
          <p:nvPr/>
        </p:nvSpPr>
        <p:spPr>
          <a:xfrm>
            <a:off x="9214338" y="5849811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9" name="Oval 8"/>
          <p:cNvSpPr/>
          <p:nvPr/>
        </p:nvSpPr>
        <p:spPr>
          <a:xfrm>
            <a:off x="8358553" y="443131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10" name="Straight Connector 9"/>
          <p:cNvCxnSpPr>
            <a:endCxn id="15" idx="1"/>
          </p:cNvCxnSpPr>
          <p:nvPr/>
        </p:nvCxnSpPr>
        <p:spPr>
          <a:xfrm>
            <a:off x="8838855" y="4911620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  <a:effectLst>
            <a:glow rad="127000">
              <a:srgbClr val="82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11" idx="3"/>
          </p:cNvCxnSpPr>
          <p:nvPr/>
        </p:nvCxnSpPr>
        <p:spPr>
          <a:xfrm flipV="1">
            <a:off x="8639908" y="3481404"/>
            <a:ext cx="645115" cy="949914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27000">
              <a:srgbClr val="82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2" idx="6"/>
            <a:endCxn id="11" idx="2"/>
          </p:cNvCxnSpPr>
          <p:nvPr/>
        </p:nvCxnSpPr>
        <p:spPr>
          <a:xfrm>
            <a:off x="7948247" y="3282457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3" idx="7"/>
            <a:endCxn id="12" idx="3"/>
          </p:cNvCxnSpPr>
          <p:nvPr/>
        </p:nvCxnSpPr>
        <p:spPr>
          <a:xfrm flipV="1">
            <a:off x="6185043" y="3481405"/>
            <a:ext cx="1282902" cy="1032321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27000">
              <a:srgbClr val="82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3" idx="5"/>
            <a:endCxn id="14" idx="1"/>
          </p:cNvCxnSpPr>
          <p:nvPr/>
        </p:nvCxnSpPr>
        <p:spPr>
          <a:xfrm>
            <a:off x="6185043" y="4911620"/>
            <a:ext cx="1282902" cy="1020599"/>
          </a:xfrm>
          <a:prstGeom prst="line">
            <a:avLst/>
          </a:prstGeom>
          <a:ln w="133350" cmpd="sng">
            <a:solidFill>
              <a:srgbClr val="EA53F1"/>
            </a:solidFill>
          </a:ln>
          <a:effectLst>
            <a:glow rad="127000">
              <a:srgbClr val="82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5" idx="2"/>
            <a:endCxn id="14" idx="6"/>
          </p:cNvCxnSpPr>
          <p:nvPr/>
        </p:nvCxnSpPr>
        <p:spPr>
          <a:xfrm flipH="1">
            <a:off x="7948246" y="6131165"/>
            <a:ext cx="1266092" cy="0"/>
          </a:xfrm>
          <a:prstGeom prst="line">
            <a:avLst/>
          </a:prstGeom>
          <a:ln w="120650">
            <a:solidFill>
              <a:schemeClr val="accent6"/>
            </a:solidFill>
          </a:ln>
          <a:effectLst>
            <a:glow rad="127000">
              <a:srgbClr val="82FF00"/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14" idx="7"/>
          </p:cNvCxnSpPr>
          <p:nvPr/>
        </p:nvCxnSpPr>
        <p:spPr>
          <a:xfrm flipH="1">
            <a:off x="7865840" y="4911620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4" idx="0"/>
            <a:endCxn id="12" idx="4"/>
          </p:cNvCxnSpPr>
          <p:nvPr/>
        </p:nvCxnSpPr>
        <p:spPr>
          <a:xfrm flipV="1">
            <a:off x="7666892" y="3563811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39"/>
          <p:cNvSpPr/>
          <p:nvPr/>
        </p:nvSpPr>
        <p:spPr>
          <a:xfrm>
            <a:off x="6483779" y="2121878"/>
            <a:ext cx="2097752" cy="4302369"/>
          </a:xfrm>
          <a:custGeom>
            <a:avLst/>
            <a:gdLst>
              <a:gd name="connsiteX0" fmla="*/ 1898221 w 2097752"/>
              <a:gd name="connsiteY0" fmla="*/ 0 h 4302369"/>
              <a:gd name="connsiteX1" fmla="*/ 2097513 w 2097752"/>
              <a:gd name="connsiteY1" fmla="*/ 703385 h 4302369"/>
              <a:gd name="connsiteX2" fmla="*/ 1863052 w 2097752"/>
              <a:gd name="connsiteY2" fmla="*/ 1840523 h 4302369"/>
              <a:gd name="connsiteX3" fmla="*/ 831421 w 2097752"/>
              <a:gd name="connsiteY3" fmla="*/ 2719754 h 4302369"/>
              <a:gd name="connsiteX4" fmla="*/ 92867 w 2097752"/>
              <a:gd name="connsiteY4" fmla="*/ 3481754 h 4302369"/>
              <a:gd name="connsiteX5" fmla="*/ 10806 w 2097752"/>
              <a:gd name="connsiteY5" fmla="*/ 4302369 h 4302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97752" h="4302369">
                <a:moveTo>
                  <a:pt x="1898221" y="0"/>
                </a:moveTo>
                <a:cubicBezTo>
                  <a:pt x="2000797" y="198315"/>
                  <a:pt x="2103374" y="396631"/>
                  <a:pt x="2097513" y="703385"/>
                </a:cubicBezTo>
                <a:cubicBezTo>
                  <a:pt x="2091652" y="1010139"/>
                  <a:pt x="2074067" y="1504462"/>
                  <a:pt x="1863052" y="1840523"/>
                </a:cubicBezTo>
                <a:cubicBezTo>
                  <a:pt x="1652037" y="2176585"/>
                  <a:pt x="1126452" y="2446216"/>
                  <a:pt x="831421" y="2719754"/>
                </a:cubicBezTo>
                <a:cubicBezTo>
                  <a:pt x="536390" y="2993292"/>
                  <a:pt x="229636" y="3217985"/>
                  <a:pt x="92867" y="3481754"/>
                </a:cubicBezTo>
                <a:cubicBezTo>
                  <a:pt x="-43902" y="3745523"/>
                  <a:pt x="10806" y="4302369"/>
                  <a:pt x="10806" y="4302369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034279" y="5100221"/>
            <a:ext cx="381103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So </a:t>
            </a:r>
            <a:r>
              <a:rPr lang="en-US" sz="2800" b="1" dirty="0">
                <a:solidFill>
                  <a:schemeClr val="accent4"/>
                </a:solidFill>
                <a:effectLst>
                  <a:glow rad="139700">
                    <a:schemeClr val="accent2">
                      <a:satMod val="175000"/>
                    </a:schemeClr>
                  </a:glow>
                </a:effectLst>
              </a:rPr>
              <a:t>T’ </a:t>
            </a:r>
            <a:r>
              <a:rPr lang="en-US" sz="2800" dirty="0"/>
              <a:t>is an MST containing (</a:t>
            </a:r>
            <a:r>
              <a:rPr lang="en-US" sz="2800" dirty="0" err="1"/>
              <a:t>u,v</a:t>
            </a:r>
            <a:r>
              <a:rPr lang="en-US" sz="2800" dirty="0"/>
              <a:t>).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solidFill>
                  <a:schemeClr val="accent4"/>
                </a:solidFill>
              </a:rPr>
              <a:t>This is what we wanted.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>
              <a:solidFill>
                <a:schemeClr val="accent4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717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 bldLvl="2"/>
      <p:bldP spid="20" grpId="0" build="p" bldLvl="2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4685" y="-155865"/>
            <a:ext cx="7886700" cy="1325563"/>
          </a:xfrm>
        </p:spPr>
        <p:txBody>
          <a:bodyPr/>
          <a:lstStyle/>
          <a:p>
            <a:r>
              <a:rPr lang="en-US" dirty="0"/>
              <a:t>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81737" y="1004417"/>
                <a:ext cx="9304648" cy="4351338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Let S be a set of edges, and consider a cut that respects S.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Suppose there is an MST containing S.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Let (</a:t>
                </a:r>
                <a:r>
                  <a:rPr lang="en-US" dirty="0" err="1">
                    <a:solidFill>
                      <a:schemeClr val="tx1"/>
                    </a:solidFill>
                  </a:rPr>
                  <a:t>u,v</a:t>
                </a:r>
                <a:r>
                  <a:rPr lang="en-US" dirty="0">
                    <a:solidFill>
                      <a:schemeClr val="tx1"/>
                    </a:solidFill>
                  </a:rPr>
                  <a:t>) be a light edge.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Then there is an MST containing 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∪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{(</a:t>
                </a:r>
                <a:r>
                  <a:rPr lang="en-US" dirty="0" err="1">
                    <a:solidFill>
                      <a:schemeClr val="tx1"/>
                    </a:solidFill>
                  </a:rPr>
                  <a:t>u,v</a:t>
                </a:r>
                <a:r>
                  <a:rPr lang="en-US" dirty="0">
                    <a:solidFill>
                      <a:schemeClr val="tx1"/>
                    </a:solidFill>
                  </a:rPr>
                  <a:t>)}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81737" y="1004417"/>
                <a:ext cx="9304648" cy="4351338"/>
              </a:xfrm>
              <a:blipFill>
                <a:blip r:embed="rId5"/>
                <a:stretch>
                  <a:fillRect l="-1179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/>
          <p:cNvGrpSpPr/>
          <p:nvPr/>
        </p:nvGrpSpPr>
        <p:grpSpPr>
          <a:xfrm>
            <a:off x="3976255" y="3116806"/>
            <a:ext cx="6618111" cy="3523583"/>
            <a:chOff x="304800" y="2176236"/>
            <a:chExt cx="8793163" cy="4813190"/>
          </a:xfrm>
        </p:grpSpPr>
        <p:sp>
          <p:nvSpPr>
            <p:cNvPr id="47" name="Oval 46"/>
            <p:cNvSpPr/>
            <p:nvPr/>
          </p:nvSpPr>
          <p:spPr>
            <a:xfrm>
              <a:off x="6096000" y="2919041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4255477" y="2919041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2438400" y="2919041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50" name="Oval 49"/>
            <p:cNvSpPr/>
            <p:nvPr/>
          </p:nvSpPr>
          <p:spPr>
            <a:xfrm>
              <a:off x="757604" y="4349256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24384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H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42672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G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60960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F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3411415" y="4349256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7784123" y="4349256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56" name="Straight Connector 55"/>
            <p:cNvCxnSpPr>
              <a:stCxn id="53" idx="5"/>
              <a:endCxn id="58" idx="1"/>
            </p:cNvCxnSpPr>
            <p:nvPr/>
          </p:nvCxnSpPr>
          <p:spPr>
            <a:xfrm>
              <a:off x="4735778" y="3399342"/>
              <a:ext cx="1442629" cy="2450814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53" idx="6"/>
              <a:endCxn id="52" idx="2"/>
            </p:cNvCxnSpPr>
            <p:nvPr/>
          </p:nvCxnSpPr>
          <p:spPr>
            <a:xfrm>
              <a:off x="4818185" y="3200395"/>
              <a:ext cx="1277815" cy="0"/>
            </a:xfrm>
            <a:prstGeom prst="line">
              <a:avLst/>
            </a:prstGeom>
            <a:ln w="177800" cmpd="sng">
              <a:solidFill>
                <a:srgbClr val="EA53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60" idx="1"/>
              <a:endCxn id="52" idx="5"/>
            </p:cNvCxnSpPr>
            <p:nvPr/>
          </p:nvCxnSpPr>
          <p:spPr>
            <a:xfrm flipH="1" flipV="1">
              <a:off x="6576301" y="3399342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0" idx="3"/>
              <a:endCxn id="58" idx="7"/>
            </p:cNvCxnSpPr>
            <p:nvPr/>
          </p:nvCxnSpPr>
          <p:spPr>
            <a:xfrm flipH="1">
              <a:off x="6576301" y="4829557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52" idx="4"/>
              <a:endCxn id="58" idx="0"/>
            </p:cNvCxnSpPr>
            <p:nvPr/>
          </p:nvCxnSpPr>
          <p:spPr>
            <a:xfrm>
              <a:off x="6377354" y="3481749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59" idx="5"/>
              <a:endCxn id="57" idx="1"/>
            </p:cNvCxnSpPr>
            <p:nvPr/>
          </p:nvCxnSpPr>
          <p:spPr>
            <a:xfrm>
              <a:off x="3891716" y="4829557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57" idx="6"/>
              <a:endCxn id="58" idx="2"/>
            </p:cNvCxnSpPr>
            <p:nvPr/>
          </p:nvCxnSpPr>
          <p:spPr>
            <a:xfrm>
              <a:off x="4829908" y="6049103"/>
              <a:ext cx="1266092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59" idx="0"/>
              <a:endCxn id="53" idx="3"/>
            </p:cNvCxnSpPr>
            <p:nvPr/>
          </p:nvCxnSpPr>
          <p:spPr>
            <a:xfrm flipV="1">
              <a:off x="3692769" y="3399342"/>
              <a:ext cx="645115" cy="949914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54" idx="6"/>
              <a:endCxn id="53" idx="2"/>
            </p:cNvCxnSpPr>
            <p:nvPr/>
          </p:nvCxnSpPr>
          <p:spPr>
            <a:xfrm>
              <a:off x="3001108" y="3200395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55" idx="7"/>
              <a:endCxn id="54" idx="3"/>
            </p:cNvCxnSpPr>
            <p:nvPr/>
          </p:nvCxnSpPr>
          <p:spPr>
            <a:xfrm flipV="1">
              <a:off x="1237905" y="3399342"/>
              <a:ext cx="1282902" cy="1032321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55" idx="5"/>
              <a:endCxn id="56" idx="1"/>
            </p:cNvCxnSpPr>
            <p:nvPr/>
          </p:nvCxnSpPr>
          <p:spPr>
            <a:xfrm>
              <a:off x="1237905" y="4829557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57" idx="2"/>
              <a:endCxn id="56" idx="6"/>
            </p:cNvCxnSpPr>
            <p:nvPr/>
          </p:nvCxnSpPr>
          <p:spPr>
            <a:xfrm flipH="1">
              <a:off x="3001108" y="6049103"/>
              <a:ext cx="1266092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59" idx="3"/>
              <a:endCxn id="56" idx="7"/>
            </p:cNvCxnSpPr>
            <p:nvPr/>
          </p:nvCxnSpPr>
          <p:spPr>
            <a:xfrm flipH="1">
              <a:off x="2918701" y="4829557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4929555" y="3136625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151077" y="3441768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244861" y="5283700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365631" y="4334252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287108" y="4041892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240389" y="5619323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056099" y="3731217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470030" y="5581332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254191" y="5086975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120660" y="5072197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436250" y="5241272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80" name="Straight Connector 79"/>
            <p:cNvCxnSpPr>
              <a:stCxn id="56" idx="0"/>
              <a:endCxn id="54" idx="4"/>
            </p:cNvCxnSpPr>
            <p:nvPr/>
          </p:nvCxnSpPr>
          <p:spPr>
            <a:xfrm flipV="1">
              <a:off x="2719754" y="3481749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2736994" y="4092411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370386" y="2733389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483315" y="3548645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>
              <a:off x="304800" y="2517536"/>
              <a:ext cx="8569569" cy="3057005"/>
            </a:xfrm>
            <a:custGeom>
              <a:avLst/>
              <a:gdLst>
                <a:gd name="connsiteX0" fmla="*/ 8569569 w 8569569"/>
                <a:gd name="connsiteY0" fmla="*/ 2992306 h 3057005"/>
                <a:gd name="connsiteX1" fmla="*/ 7795846 w 8569569"/>
                <a:gd name="connsiteY1" fmla="*/ 2968860 h 3057005"/>
                <a:gd name="connsiteX2" fmla="*/ 5943600 w 8569569"/>
                <a:gd name="connsiteY2" fmla="*/ 2136521 h 3057005"/>
                <a:gd name="connsiteX3" fmla="*/ 4783015 w 8569569"/>
                <a:gd name="connsiteY3" fmla="*/ 167044 h 3057005"/>
                <a:gd name="connsiteX4" fmla="*/ 3751385 w 8569569"/>
                <a:gd name="connsiteY4" fmla="*/ 342890 h 3057005"/>
                <a:gd name="connsiteX5" fmla="*/ 1500554 w 8569569"/>
                <a:gd name="connsiteY5" fmla="*/ 2242029 h 3057005"/>
                <a:gd name="connsiteX6" fmla="*/ 0 w 8569569"/>
                <a:gd name="connsiteY6" fmla="*/ 2910244 h 305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69569" h="3057005">
                  <a:moveTo>
                    <a:pt x="8569569" y="2992306"/>
                  </a:moveTo>
                  <a:cubicBezTo>
                    <a:pt x="8401538" y="3051898"/>
                    <a:pt x="8233507" y="3111491"/>
                    <a:pt x="7795846" y="2968860"/>
                  </a:cubicBezTo>
                  <a:cubicBezTo>
                    <a:pt x="7358185" y="2826229"/>
                    <a:pt x="6445738" y="2603490"/>
                    <a:pt x="5943600" y="2136521"/>
                  </a:cubicBezTo>
                  <a:cubicBezTo>
                    <a:pt x="5441461" y="1669552"/>
                    <a:pt x="5148384" y="465982"/>
                    <a:pt x="4783015" y="167044"/>
                  </a:cubicBezTo>
                  <a:cubicBezTo>
                    <a:pt x="4417646" y="-131895"/>
                    <a:pt x="4298462" y="-2941"/>
                    <a:pt x="3751385" y="342890"/>
                  </a:cubicBezTo>
                  <a:cubicBezTo>
                    <a:pt x="3204308" y="688721"/>
                    <a:pt x="2125785" y="1814137"/>
                    <a:pt x="1500554" y="2242029"/>
                  </a:cubicBezTo>
                  <a:cubicBezTo>
                    <a:pt x="875323" y="2669921"/>
                    <a:pt x="437661" y="2790082"/>
                    <a:pt x="0" y="2910244"/>
                  </a:cubicBezTo>
                </a:path>
              </a:pathLst>
            </a:custGeom>
            <a:noFill/>
            <a:ln w="539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909053" y="6358795"/>
              <a:ext cx="6042901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S is the set of  </a:t>
              </a:r>
              <a:r>
                <a:rPr lang="en-US" sz="2400" b="1" dirty="0">
                  <a:solidFill>
                    <a:schemeClr val="accent6"/>
                  </a:solidFill>
                </a:rPr>
                <a:t>thick orange </a:t>
              </a:r>
              <a:r>
                <a:rPr lang="en-US" dirty="0">
                  <a:solidFill>
                    <a:schemeClr val="accent6"/>
                  </a:solidFill>
                </a:rPr>
                <a:t>edges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779268" y="2176236"/>
              <a:ext cx="3318695" cy="504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A53F1"/>
                  </a:solidFill>
                </a:rPr>
                <a:t>This edge is light</a:t>
              </a:r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 flipH="1">
              <a:off x="5715001" y="2615089"/>
              <a:ext cx="621323" cy="442825"/>
            </a:xfrm>
            <a:prstGeom prst="straightConnector1">
              <a:avLst/>
            </a:prstGeom>
            <a:ln>
              <a:solidFill>
                <a:srgbClr val="EA53F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8" name="Picture 8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9892" y="4189851"/>
            <a:ext cx="2023793" cy="17202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2287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aside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Back to MSTs!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381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MSTs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find one?</a:t>
            </a:r>
          </a:p>
          <a:p>
            <a:r>
              <a:rPr lang="en-US" dirty="0"/>
              <a:t>Today we’ll see </a:t>
            </a:r>
            <a:r>
              <a:rPr lang="en-US" b="1" dirty="0">
                <a:solidFill>
                  <a:srgbClr val="DB6491"/>
                </a:solidFill>
              </a:rPr>
              <a:t>two greedy algorithms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strategy:</a:t>
            </a:r>
          </a:p>
          <a:p>
            <a:pPr lvl="1"/>
            <a:r>
              <a:rPr lang="en-US" dirty="0"/>
              <a:t>Make a </a:t>
            </a:r>
            <a:r>
              <a:rPr lang="en-US" b="1" dirty="0">
                <a:solidFill>
                  <a:srgbClr val="DB6491"/>
                </a:solidFill>
              </a:rPr>
              <a:t>series of choices</a:t>
            </a:r>
            <a:r>
              <a:rPr lang="en-US" dirty="0">
                <a:solidFill>
                  <a:srgbClr val="DB6491"/>
                </a:solidFill>
              </a:rPr>
              <a:t>,</a:t>
            </a:r>
            <a:r>
              <a:rPr lang="en-US" dirty="0"/>
              <a:t> adding edges to the tree.</a:t>
            </a:r>
          </a:p>
          <a:p>
            <a:pPr lvl="1"/>
            <a:r>
              <a:rPr lang="en-US" dirty="0"/>
              <a:t>Show that each edge we add is </a:t>
            </a:r>
            <a:r>
              <a:rPr lang="en-US" b="1" dirty="0"/>
              <a:t>safe to add</a:t>
            </a:r>
            <a:r>
              <a:rPr lang="en-US" dirty="0"/>
              <a:t>: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we do not rule out the possibility of success</a:t>
            </a:r>
          </a:p>
          <a:p>
            <a:pPr lvl="2"/>
            <a:r>
              <a:rPr lang="en-US" dirty="0">
                <a:solidFill>
                  <a:schemeClr val="accent4"/>
                </a:solidFill>
              </a:rPr>
              <a:t>we will choose </a:t>
            </a:r>
            <a:r>
              <a:rPr lang="en-US" b="1" dirty="0">
                <a:solidFill>
                  <a:schemeClr val="accent4"/>
                </a:solidFill>
              </a:rPr>
              <a:t>light edges </a:t>
            </a:r>
            <a:r>
              <a:rPr lang="en-US" dirty="0">
                <a:solidFill>
                  <a:schemeClr val="accent4"/>
                </a:solidFill>
              </a:rPr>
              <a:t>crossing </a:t>
            </a:r>
            <a:r>
              <a:rPr lang="en-US" b="1" dirty="0">
                <a:solidFill>
                  <a:schemeClr val="accent4"/>
                </a:solidFill>
              </a:rPr>
              <a:t>cuts </a:t>
            </a:r>
            <a:r>
              <a:rPr lang="en-US" dirty="0">
                <a:solidFill>
                  <a:schemeClr val="accent4"/>
                </a:solidFill>
              </a:rPr>
              <a:t>and </a:t>
            </a:r>
            <a:r>
              <a:rPr lang="en-US" b="1" dirty="0">
                <a:solidFill>
                  <a:schemeClr val="accent4"/>
                </a:solidFill>
              </a:rPr>
              <a:t>use the Lemma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pPr lvl="1"/>
            <a:r>
              <a:rPr lang="en-US" b="1" dirty="0"/>
              <a:t>Keep going </a:t>
            </a:r>
            <a:r>
              <a:rPr lang="en-US" dirty="0"/>
              <a:t>until we have an MST.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085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CD613-583C-4583-8B1A-37AD1E6311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Prim’s Algorithm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4219E2-E652-4824-9327-43514B9264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Minimum Spanning Tree</a:t>
            </a:r>
          </a:p>
        </p:txBody>
      </p:sp>
    </p:spTree>
    <p:extLst>
      <p:ext uri="{BB962C8B-B14F-4D97-AF65-F5344CB8AC3E}">
        <p14:creationId xmlns:p14="http://schemas.microsoft.com/office/powerpoint/2010/main" val="3672205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 1</a:t>
            </a:r>
            <a:br>
              <a:rPr lang="en-US" dirty="0"/>
            </a:br>
            <a:r>
              <a:rPr lang="en-US" sz="3100" dirty="0">
                <a:solidFill>
                  <a:schemeClr val="accent4"/>
                </a:solidFill>
              </a:rPr>
              <a:t>Start growing a tree, greedily add the shortest edge we can to grow the tree.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6200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779477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39624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281604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39624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7912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200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4935415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08123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7" idx="5"/>
            <a:endCxn id="12" idx="1"/>
          </p:cNvCxnSpPr>
          <p:nvPr/>
        </p:nvCxnSpPr>
        <p:spPr>
          <a:xfrm>
            <a:off x="6259779" y="2731131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6"/>
            <a:endCxn id="6" idx="2"/>
          </p:cNvCxnSpPr>
          <p:nvPr/>
        </p:nvCxnSpPr>
        <p:spPr>
          <a:xfrm>
            <a:off x="6342186" y="2532184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4" idx="1"/>
            <a:endCxn id="6" idx="5"/>
          </p:cNvCxnSpPr>
          <p:nvPr/>
        </p:nvCxnSpPr>
        <p:spPr>
          <a:xfrm flipH="1" flipV="1">
            <a:off x="8100302" y="2731132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4" idx="3"/>
            <a:endCxn id="12" idx="7"/>
          </p:cNvCxnSpPr>
          <p:nvPr/>
        </p:nvCxnSpPr>
        <p:spPr>
          <a:xfrm flipH="1">
            <a:off x="8100302" y="4161347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12" idx="0"/>
          </p:cNvCxnSpPr>
          <p:nvPr/>
        </p:nvCxnSpPr>
        <p:spPr>
          <a:xfrm>
            <a:off x="79013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5"/>
            <a:endCxn id="11" idx="1"/>
          </p:cNvCxnSpPr>
          <p:nvPr/>
        </p:nvCxnSpPr>
        <p:spPr>
          <a:xfrm>
            <a:off x="5415717" y="4161347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  <a:endCxn id="12" idx="2"/>
          </p:cNvCxnSpPr>
          <p:nvPr/>
        </p:nvCxnSpPr>
        <p:spPr>
          <a:xfrm>
            <a:off x="63539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0"/>
            <a:endCxn id="7" idx="3"/>
          </p:cNvCxnSpPr>
          <p:nvPr/>
        </p:nvCxnSpPr>
        <p:spPr>
          <a:xfrm flipV="1">
            <a:off x="5216770" y="2731131"/>
            <a:ext cx="645115" cy="9499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6"/>
            <a:endCxn id="7" idx="2"/>
          </p:cNvCxnSpPr>
          <p:nvPr/>
        </p:nvCxnSpPr>
        <p:spPr>
          <a:xfrm>
            <a:off x="4525109" y="2532184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7"/>
            <a:endCxn id="8" idx="3"/>
          </p:cNvCxnSpPr>
          <p:nvPr/>
        </p:nvCxnSpPr>
        <p:spPr>
          <a:xfrm flipV="1">
            <a:off x="2761905" y="2731132"/>
            <a:ext cx="1282902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0" idx="1"/>
          </p:cNvCxnSpPr>
          <p:nvPr/>
        </p:nvCxnSpPr>
        <p:spPr>
          <a:xfrm>
            <a:off x="2761905" y="4161347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  <a:endCxn id="10" idx="6"/>
          </p:cNvCxnSpPr>
          <p:nvPr/>
        </p:nvCxnSpPr>
        <p:spPr>
          <a:xfrm flipH="1">
            <a:off x="45251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0" idx="7"/>
          </p:cNvCxnSpPr>
          <p:nvPr/>
        </p:nvCxnSpPr>
        <p:spPr>
          <a:xfrm flipH="1">
            <a:off x="4442702" y="4161347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11108" y="205188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75077" y="277355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68861" y="46154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89631" y="36660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11108" y="337368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64389" y="49511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0099" y="306300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94031" y="491312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78191" y="441876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44661" y="44039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60250" y="457306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0" idx="0"/>
            <a:endCxn id="8" idx="4"/>
          </p:cNvCxnSpPr>
          <p:nvPr/>
        </p:nvCxnSpPr>
        <p:spPr>
          <a:xfrm flipV="1">
            <a:off x="42437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260994" y="342420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94385" y="206517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07315" y="28804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250712" y="2963949"/>
            <a:ext cx="576825" cy="70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13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 1</a:t>
            </a:r>
            <a:br>
              <a:rPr lang="en-US" dirty="0"/>
            </a:br>
            <a:r>
              <a:rPr lang="en-US" sz="3100" dirty="0">
                <a:solidFill>
                  <a:schemeClr val="accent4"/>
                </a:solidFill>
              </a:rPr>
              <a:t>Start growing a tree, greedily add the shortest edge we can to grow the tree.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6200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779477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39624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281604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39624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7912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200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4935415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08123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7" idx="5"/>
            <a:endCxn id="12" idx="1"/>
          </p:cNvCxnSpPr>
          <p:nvPr/>
        </p:nvCxnSpPr>
        <p:spPr>
          <a:xfrm>
            <a:off x="6259779" y="2731131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6"/>
            <a:endCxn id="6" idx="2"/>
          </p:cNvCxnSpPr>
          <p:nvPr/>
        </p:nvCxnSpPr>
        <p:spPr>
          <a:xfrm>
            <a:off x="6342186" y="2532184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4" idx="1"/>
            <a:endCxn id="6" idx="5"/>
          </p:cNvCxnSpPr>
          <p:nvPr/>
        </p:nvCxnSpPr>
        <p:spPr>
          <a:xfrm flipH="1" flipV="1">
            <a:off x="8100302" y="2731132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4" idx="3"/>
            <a:endCxn id="12" idx="7"/>
          </p:cNvCxnSpPr>
          <p:nvPr/>
        </p:nvCxnSpPr>
        <p:spPr>
          <a:xfrm flipH="1">
            <a:off x="8100302" y="4161347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12" idx="0"/>
          </p:cNvCxnSpPr>
          <p:nvPr/>
        </p:nvCxnSpPr>
        <p:spPr>
          <a:xfrm>
            <a:off x="79013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5"/>
            <a:endCxn id="11" idx="1"/>
          </p:cNvCxnSpPr>
          <p:nvPr/>
        </p:nvCxnSpPr>
        <p:spPr>
          <a:xfrm>
            <a:off x="5415717" y="4161347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  <a:endCxn id="12" idx="2"/>
          </p:cNvCxnSpPr>
          <p:nvPr/>
        </p:nvCxnSpPr>
        <p:spPr>
          <a:xfrm>
            <a:off x="63539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0"/>
            <a:endCxn id="7" idx="3"/>
          </p:cNvCxnSpPr>
          <p:nvPr/>
        </p:nvCxnSpPr>
        <p:spPr>
          <a:xfrm flipV="1">
            <a:off x="5216770" y="2731131"/>
            <a:ext cx="645115" cy="9499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6"/>
            <a:endCxn id="7" idx="2"/>
          </p:cNvCxnSpPr>
          <p:nvPr/>
        </p:nvCxnSpPr>
        <p:spPr>
          <a:xfrm>
            <a:off x="4525109" y="2532184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7"/>
            <a:endCxn id="8" idx="3"/>
          </p:cNvCxnSpPr>
          <p:nvPr/>
        </p:nvCxnSpPr>
        <p:spPr>
          <a:xfrm flipV="1">
            <a:off x="2761905" y="2731132"/>
            <a:ext cx="1282902" cy="1032321"/>
          </a:xfrm>
          <a:prstGeom prst="line">
            <a:avLst/>
          </a:prstGeom>
          <a:ln w="1047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0" idx="1"/>
          </p:cNvCxnSpPr>
          <p:nvPr/>
        </p:nvCxnSpPr>
        <p:spPr>
          <a:xfrm>
            <a:off x="2761905" y="4161347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  <a:endCxn id="10" idx="6"/>
          </p:cNvCxnSpPr>
          <p:nvPr/>
        </p:nvCxnSpPr>
        <p:spPr>
          <a:xfrm flipH="1">
            <a:off x="45251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0" idx="7"/>
          </p:cNvCxnSpPr>
          <p:nvPr/>
        </p:nvCxnSpPr>
        <p:spPr>
          <a:xfrm flipH="1">
            <a:off x="4442702" y="4161347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11108" y="205188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75077" y="277355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68861" y="46154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89631" y="36660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11108" y="337368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64389" y="49511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0099" y="306300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94031" y="491312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78191" y="441876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44661" y="44039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60250" y="457306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0" idx="0"/>
            <a:endCxn id="8" idx="4"/>
          </p:cNvCxnSpPr>
          <p:nvPr/>
        </p:nvCxnSpPr>
        <p:spPr>
          <a:xfrm flipV="1">
            <a:off x="42437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260994" y="342420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94385" y="206517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07315" y="28804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250712" y="2963949"/>
            <a:ext cx="576825" cy="70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74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 1</a:t>
            </a:r>
            <a:br>
              <a:rPr lang="en-US" dirty="0"/>
            </a:br>
            <a:r>
              <a:rPr lang="en-US" sz="3100" dirty="0">
                <a:solidFill>
                  <a:schemeClr val="accent4"/>
                </a:solidFill>
              </a:rPr>
              <a:t>Start growing a tree, greedily add the shortest edge we can to grow the tree.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6200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779477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39624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281604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39624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7912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200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4935415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08123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7" idx="5"/>
            <a:endCxn id="12" idx="1"/>
          </p:cNvCxnSpPr>
          <p:nvPr/>
        </p:nvCxnSpPr>
        <p:spPr>
          <a:xfrm>
            <a:off x="6259779" y="2731131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6"/>
            <a:endCxn id="6" idx="2"/>
          </p:cNvCxnSpPr>
          <p:nvPr/>
        </p:nvCxnSpPr>
        <p:spPr>
          <a:xfrm>
            <a:off x="6342186" y="2532184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4" idx="1"/>
            <a:endCxn id="6" idx="5"/>
          </p:cNvCxnSpPr>
          <p:nvPr/>
        </p:nvCxnSpPr>
        <p:spPr>
          <a:xfrm flipH="1" flipV="1">
            <a:off x="8100302" y="2731132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4" idx="3"/>
            <a:endCxn id="12" idx="7"/>
          </p:cNvCxnSpPr>
          <p:nvPr/>
        </p:nvCxnSpPr>
        <p:spPr>
          <a:xfrm flipH="1">
            <a:off x="8100302" y="4161347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12" idx="0"/>
          </p:cNvCxnSpPr>
          <p:nvPr/>
        </p:nvCxnSpPr>
        <p:spPr>
          <a:xfrm>
            <a:off x="79013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5"/>
            <a:endCxn id="11" idx="1"/>
          </p:cNvCxnSpPr>
          <p:nvPr/>
        </p:nvCxnSpPr>
        <p:spPr>
          <a:xfrm>
            <a:off x="5415717" y="4161347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  <a:endCxn id="12" idx="2"/>
          </p:cNvCxnSpPr>
          <p:nvPr/>
        </p:nvCxnSpPr>
        <p:spPr>
          <a:xfrm>
            <a:off x="63539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0"/>
            <a:endCxn id="7" idx="3"/>
          </p:cNvCxnSpPr>
          <p:nvPr/>
        </p:nvCxnSpPr>
        <p:spPr>
          <a:xfrm flipV="1">
            <a:off x="5216770" y="2731131"/>
            <a:ext cx="645115" cy="9499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6"/>
            <a:endCxn id="7" idx="2"/>
          </p:cNvCxnSpPr>
          <p:nvPr/>
        </p:nvCxnSpPr>
        <p:spPr>
          <a:xfrm>
            <a:off x="4525109" y="2532184"/>
            <a:ext cx="1254369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7"/>
            <a:endCxn id="8" idx="3"/>
          </p:cNvCxnSpPr>
          <p:nvPr/>
        </p:nvCxnSpPr>
        <p:spPr>
          <a:xfrm flipV="1">
            <a:off x="2761905" y="2731132"/>
            <a:ext cx="1282902" cy="1032321"/>
          </a:xfrm>
          <a:prstGeom prst="line">
            <a:avLst/>
          </a:prstGeom>
          <a:ln w="1047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0" idx="1"/>
          </p:cNvCxnSpPr>
          <p:nvPr/>
        </p:nvCxnSpPr>
        <p:spPr>
          <a:xfrm>
            <a:off x="2761905" y="4161347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  <a:endCxn id="10" idx="6"/>
          </p:cNvCxnSpPr>
          <p:nvPr/>
        </p:nvCxnSpPr>
        <p:spPr>
          <a:xfrm flipH="1">
            <a:off x="45251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0" idx="7"/>
          </p:cNvCxnSpPr>
          <p:nvPr/>
        </p:nvCxnSpPr>
        <p:spPr>
          <a:xfrm flipH="1">
            <a:off x="4442702" y="4161347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11108" y="205188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75077" y="277355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68861" y="46154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89631" y="36660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11108" y="337368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64389" y="49511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0099" y="306300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94031" y="491312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78191" y="441876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44661" y="44039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60250" y="457306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0" idx="0"/>
            <a:endCxn id="8" idx="4"/>
          </p:cNvCxnSpPr>
          <p:nvPr/>
        </p:nvCxnSpPr>
        <p:spPr>
          <a:xfrm flipV="1">
            <a:off x="42437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260994" y="342420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94385" y="206517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07315" y="28804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250712" y="2963949"/>
            <a:ext cx="576825" cy="70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61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 1</a:t>
            </a:r>
            <a:br>
              <a:rPr lang="en-US" dirty="0"/>
            </a:br>
            <a:r>
              <a:rPr lang="en-US" sz="3100" dirty="0">
                <a:solidFill>
                  <a:schemeClr val="accent4"/>
                </a:solidFill>
              </a:rPr>
              <a:t>Start growing a tree, greedily add the shortest edge we can to grow the tree.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6200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779477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39624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281604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39624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7912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200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4935415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08123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7" idx="5"/>
            <a:endCxn id="12" idx="1"/>
          </p:cNvCxnSpPr>
          <p:nvPr/>
        </p:nvCxnSpPr>
        <p:spPr>
          <a:xfrm>
            <a:off x="6259779" y="2731131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6"/>
            <a:endCxn id="6" idx="2"/>
          </p:cNvCxnSpPr>
          <p:nvPr/>
        </p:nvCxnSpPr>
        <p:spPr>
          <a:xfrm>
            <a:off x="6342186" y="2532184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4" idx="1"/>
            <a:endCxn id="6" idx="5"/>
          </p:cNvCxnSpPr>
          <p:nvPr/>
        </p:nvCxnSpPr>
        <p:spPr>
          <a:xfrm flipH="1" flipV="1">
            <a:off x="8100302" y="2731132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4" idx="3"/>
            <a:endCxn id="12" idx="7"/>
          </p:cNvCxnSpPr>
          <p:nvPr/>
        </p:nvCxnSpPr>
        <p:spPr>
          <a:xfrm flipH="1">
            <a:off x="8100302" y="4161347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12" idx="0"/>
          </p:cNvCxnSpPr>
          <p:nvPr/>
        </p:nvCxnSpPr>
        <p:spPr>
          <a:xfrm>
            <a:off x="79013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5"/>
            <a:endCxn id="11" idx="1"/>
          </p:cNvCxnSpPr>
          <p:nvPr/>
        </p:nvCxnSpPr>
        <p:spPr>
          <a:xfrm>
            <a:off x="5415717" y="4161347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  <a:endCxn id="12" idx="2"/>
          </p:cNvCxnSpPr>
          <p:nvPr/>
        </p:nvCxnSpPr>
        <p:spPr>
          <a:xfrm>
            <a:off x="63539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0"/>
            <a:endCxn id="7" idx="3"/>
          </p:cNvCxnSpPr>
          <p:nvPr/>
        </p:nvCxnSpPr>
        <p:spPr>
          <a:xfrm flipV="1">
            <a:off x="5216770" y="2731131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6"/>
            <a:endCxn id="7" idx="2"/>
          </p:cNvCxnSpPr>
          <p:nvPr/>
        </p:nvCxnSpPr>
        <p:spPr>
          <a:xfrm>
            <a:off x="4525109" y="2532184"/>
            <a:ext cx="1254369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7"/>
            <a:endCxn id="8" idx="3"/>
          </p:cNvCxnSpPr>
          <p:nvPr/>
        </p:nvCxnSpPr>
        <p:spPr>
          <a:xfrm flipV="1">
            <a:off x="2761905" y="2731132"/>
            <a:ext cx="1282902" cy="1032321"/>
          </a:xfrm>
          <a:prstGeom prst="line">
            <a:avLst/>
          </a:prstGeom>
          <a:ln w="1047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0" idx="1"/>
          </p:cNvCxnSpPr>
          <p:nvPr/>
        </p:nvCxnSpPr>
        <p:spPr>
          <a:xfrm>
            <a:off x="2761905" y="4161347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  <a:endCxn id="10" idx="6"/>
          </p:cNvCxnSpPr>
          <p:nvPr/>
        </p:nvCxnSpPr>
        <p:spPr>
          <a:xfrm flipH="1">
            <a:off x="45251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0" idx="7"/>
          </p:cNvCxnSpPr>
          <p:nvPr/>
        </p:nvCxnSpPr>
        <p:spPr>
          <a:xfrm flipH="1">
            <a:off x="4442702" y="4161347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11108" y="205188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75077" y="277355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68861" y="46154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89631" y="36660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11108" y="337368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64389" y="49511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0099" y="306300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94031" y="491312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78191" y="441876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44661" y="44039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60250" y="457306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0" idx="0"/>
            <a:endCxn id="8" idx="4"/>
          </p:cNvCxnSpPr>
          <p:nvPr/>
        </p:nvCxnSpPr>
        <p:spPr>
          <a:xfrm flipV="1">
            <a:off x="42437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260994" y="342420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94385" y="206517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07315" y="28804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250712" y="2963949"/>
            <a:ext cx="576825" cy="70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81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 1</a:t>
            </a:r>
            <a:br>
              <a:rPr lang="en-US" dirty="0"/>
            </a:br>
            <a:r>
              <a:rPr lang="en-US" sz="3100" dirty="0">
                <a:solidFill>
                  <a:schemeClr val="accent4"/>
                </a:solidFill>
              </a:rPr>
              <a:t>Start growing a tree, greedily add the shortest edge we can to grow the tree.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6200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779477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39624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281604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39624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7912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200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4935415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08123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7" idx="5"/>
            <a:endCxn id="12" idx="1"/>
          </p:cNvCxnSpPr>
          <p:nvPr/>
        </p:nvCxnSpPr>
        <p:spPr>
          <a:xfrm>
            <a:off x="6259779" y="2731131"/>
            <a:ext cx="1442629" cy="24508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6"/>
            <a:endCxn id="6" idx="2"/>
          </p:cNvCxnSpPr>
          <p:nvPr/>
        </p:nvCxnSpPr>
        <p:spPr>
          <a:xfrm>
            <a:off x="6342186" y="2532184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4" idx="1"/>
            <a:endCxn id="6" idx="5"/>
          </p:cNvCxnSpPr>
          <p:nvPr/>
        </p:nvCxnSpPr>
        <p:spPr>
          <a:xfrm flipH="1" flipV="1">
            <a:off x="8100302" y="2731132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4" idx="3"/>
            <a:endCxn id="12" idx="7"/>
          </p:cNvCxnSpPr>
          <p:nvPr/>
        </p:nvCxnSpPr>
        <p:spPr>
          <a:xfrm flipH="1">
            <a:off x="8100302" y="4161347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12" idx="0"/>
          </p:cNvCxnSpPr>
          <p:nvPr/>
        </p:nvCxnSpPr>
        <p:spPr>
          <a:xfrm>
            <a:off x="79013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5"/>
            <a:endCxn id="11" idx="1"/>
          </p:cNvCxnSpPr>
          <p:nvPr/>
        </p:nvCxnSpPr>
        <p:spPr>
          <a:xfrm>
            <a:off x="5415717" y="4161347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  <a:endCxn id="12" idx="2"/>
          </p:cNvCxnSpPr>
          <p:nvPr/>
        </p:nvCxnSpPr>
        <p:spPr>
          <a:xfrm>
            <a:off x="63539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0"/>
            <a:endCxn id="7" idx="3"/>
          </p:cNvCxnSpPr>
          <p:nvPr/>
        </p:nvCxnSpPr>
        <p:spPr>
          <a:xfrm flipV="1">
            <a:off x="5216770" y="2731131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6"/>
            <a:endCxn id="7" idx="2"/>
          </p:cNvCxnSpPr>
          <p:nvPr/>
        </p:nvCxnSpPr>
        <p:spPr>
          <a:xfrm>
            <a:off x="4525109" y="2532184"/>
            <a:ext cx="1254369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7"/>
            <a:endCxn id="8" idx="3"/>
          </p:cNvCxnSpPr>
          <p:nvPr/>
        </p:nvCxnSpPr>
        <p:spPr>
          <a:xfrm flipV="1">
            <a:off x="2761905" y="2731132"/>
            <a:ext cx="1282902" cy="1032321"/>
          </a:xfrm>
          <a:prstGeom prst="line">
            <a:avLst/>
          </a:prstGeom>
          <a:ln w="1047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0" idx="1"/>
          </p:cNvCxnSpPr>
          <p:nvPr/>
        </p:nvCxnSpPr>
        <p:spPr>
          <a:xfrm>
            <a:off x="2761905" y="4161347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  <a:endCxn id="10" idx="6"/>
          </p:cNvCxnSpPr>
          <p:nvPr/>
        </p:nvCxnSpPr>
        <p:spPr>
          <a:xfrm flipH="1">
            <a:off x="45251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0" idx="7"/>
          </p:cNvCxnSpPr>
          <p:nvPr/>
        </p:nvCxnSpPr>
        <p:spPr>
          <a:xfrm flipH="1">
            <a:off x="4442702" y="4161347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11108" y="205188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75077" y="277355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68861" y="46154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89631" y="36660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11108" y="337368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64389" y="49511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0099" y="306300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94031" y="491312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78191" y="441876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44661" y="44039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60250" y="457306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0" idx="0"/>
            <a:endCxn id="8" idx="4"/>
          </p:cNvCxnSpPr>
          <p:nvPr/>
        </p:nvCxnSpPr>
        <p:spPr>
          <a:xfrm flipV="1">
            <a:off x="42437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260994" y="342420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94385" y="206517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07315" y="28804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250712" y="2963949"/>
            <a:ext cx="576825" cy="70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01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Spanning Tree</a:t>
            </a:r>
            <a:br>
              <a:rPr lang="en-US" sz="3200" dirty="0">
                <a:solidFill>
                  <a:schemeClr val="accent4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Say we have an undirected weighted graph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6200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779477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39624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281604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39624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7912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200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4935415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08123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4" name="Straight Connector 13"/>
          <p:cNvCxnSpPr>
            <a:stCxn id="5" idx="5"/>
            <a:endCxn id="10" idx="1"/>
          </p:cNvCxnSpPr>
          <p:nvPr/>
        </p:nvCxnSpPr>
        <p:spPr>
          <a:xfrm>
            <a:off x="6259779" y="2731131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" idx="6"/>
            <a:endCxn id="4" idx="2"/>
          </p:cNvCxnSpPr>
          <p:nvPr/>
        </p:nvCxnSpPr>
        <p:spPr>
          <a:xfrm>
            <a:off x="6342186" y="2532184"/>
            <a:ext cx="1277815" cy="0"/>
          </a:xfrm>
          <a:prstGeom prst="line">
            <a:avLst/>
          </a:prstGeom>
          <a:ln w="1238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2" idx="1"/>
            <a:endCxn id="4" idx="5"/>
          </p:cNvCxnSpPr>
          <p:nvPr/>
        </p:nvCxnSpPr>
        <p:spPr>
          <a:xfrm flipH="1" flipV="1">
            <a:off x="8100302" y="2731132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3"/>
            <a:endCxn id="10" idx="7"/>
          </p:cNvCxnSpPr>
          <p:nvPr/>
        </p:nvCxnSpPr>
        <p:spPr>
          <a:xfrm flipH="1">
            <a:off x="8100302" y="4161347"/>
            <a:ext cx="1290229" cy="1020599"/>
          </a:xfrm>
          <a:prstGeom prst="line">
            <a:avLst/>
          </a:prstGeom>
          <a:ln w="1238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4" idx="4"/>
            <a:endCxn id="10" idx="0"/>
          </p:cNvCxnSpPr>
          <p:nvPr/>
        </p:nvCxnSpPr>
        <p:spPr>
          <a:xfrm>
            <a:off x="7901354" y="2813538"/>
            <a:ext cx="0" cy="2286000"/>
          </a:xfrm>
          <a:prstGeom prst="line">
            <a:avLst/>
          </a:prstGeom>
          <a:ln w="1238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1" idx="5"/>
            <a:endCxn id="9" idx="1"/>
          </p:cNvCxnSpPr>
          <p:nvPr/>
        </p:nvCxnSpPr>
        <p:spPr>
          <a:xfrm>
            <a:off x="5415717" y="4161347"/>
            <a:ext cx="457891" cy="1020599"/>
          </a:xfrm>
          <a:prstGeom prst="line">
            <a:avLst/>
          </a:prstGeom>
          <a:ln w="1238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9" idx="6"/>
            <a:endCxn id="10" idx="2"/>
          </p:cNvCxnSpPr>
          <p:nvPr/>
        </p:nvCxnSpPr>
        <p:spPr>
          <a:xfrm>
            <a:off x="63539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1" idx="0"/>
            <a:endCxn id="5" idx="3"/>
          </p:cNvCxnSpPr>
          <p:nvPr/>
        </p:nvCxnSpPr>
        <p:spPr>
          <a:xfrm flipV="1">
            <a:off x="5216770" y="2731131"/>
            <a:ext cx="645115" cy="9499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" idx="6"/>
            <a:endCxn id="5" idx="2"/>
          </p:cNvCxnSpPr>
          <p:nvPr/>
        </p:nvCxnSpPr>
        <p:spPr>
          <a:xfrm>
            <a:off x="4525109" y="2532184"/>
            <a:ext cx="1254369" cy="0"/>
          </a:xfrm>
          <a:prstGeom prst="line">
            <a:avLst/>
          </a:prstGeom>
          <a:ln w="1238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7" idx="7"/>
            <a:endCxn id="6" idx="3"/>
          </p:cNvCxnSpPr>
          <p:nvPr/>
        </p:nvCxnSpPr>
        <p:spPr>
          <a:xfrm flipV="1">
            <a:off x="2761905" y="2731132"/>
            <a:ext cx="1282902" cy="1032321"/>
          </a:xfrm>
          <a:prstGeom prst="line">
            <a:avLst/>
          </a:prstGeom>
          <a:ln w="1238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7" idx="5"/>
            <a:endCxn id="8" idx="1"/>
          </p:cNvCxnSpPr>
          <p:nvPr/>
        </p:nvCxnSpPr>
        <p:spPr>
          <a:xfrm>
            <a:off x="2761905" y="4161347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9" idx="2"/>
            <a:endCxn id="8" idx="6"/>
          </p:cNvCxnSpPr>
          <p:nvPr/>
        </p:nvCxnSpPr>
        <p:spPr>
          <a:xfrm flipH="1">
            <a:off x="45251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3"/>
            <a:endCxn id="8" idx="7"/>
          </p:cNvCxnSpPr>
          <p:nvPr/>
        </p:nvCxnSpPr>
        <p:spPr>
          <a:xfrm flipH="1">
            <a:off x="4442702" y="4161347"/>
            <a:ext cx="575121" cy="1020599"/>
          </a:xfrm>
          <a:prstGeom prst="line">
            <a:avLst/>
          </a:prstGeom>
          <a:ln w="1238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811108" y="205188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675077" y="277355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768861" y="46154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889631" y="36660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811108" y="337368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64389" y="49511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80099" y="306300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994031" y="491312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778191" y="441876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644661" y="44039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960250" y="457306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64" name="Straight Connector 63"/>
          <p:cNvCxnSpPr>
            <a:stCxn id="8" idx="0"/>
            <a:endCxn id="6" idx="4"/>
          </p:cNvCxnSpPr>
          <p:nvPr/>
        </p:nvCxnSpPr>
        <p:spPr>
          <a:xfrm flipV="1">
            <a:off x="4243754" y="2813538"/>
            <a:ext cx="0" cy="2286000"/>
          </a:xfrm>
          <a:prstGeom prst="line">
            <a:avLst/>
          </a:prstGeom>
          <a:ln w="1238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260994" y="342420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894385" y="206517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007315" y="28804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52650" y="6061262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spanning tree </a:t>
            </a:r>
            <a:r>
              <a:rPr lang="en-US" sz="2400" dirty="0"/>
              <a:t>is a </a:t>
            </a:r>
            <a:r>
              <a:rPr lang="en-US" sz="2400" b="1" dirty="0"/>
              <a:t>tree</a:t>
            </a:r>
            <a:r>
              <a:rPr lang="en-US" sz="2400" dirty="0"/>
              <a:t> that connects all of the vertices.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9982" y="5662246"/>
            <a:ext cx="718737" cy="1059956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968500" y="4894641"/>
            <a:ext cx="1794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 </a:t>
            </a:r>
            <a:r>
              <a:rPr lang="en-US" sz="1600" b="1" dirty="0"/>
              <a:t>tree </a:t>
            </a:r>
            <a:r>
              <a:rPr lang="en-US" sz="1600" dirty="0"/>
              <a:t>is a connected graph with no cycles!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436220" y="1898933"/>
            <a:ext cx="1793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07B1A"/>
                </a:solidFill>
              </a:rPr>
              <a:t>This is a spanning tree.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58936" y="1764059"/>
            <a:ext cx="19286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1"/>
                </a:solidFill>
              </a:rPr>
              <a:t>cost</a:t>
            </a:r>
            <a:r>
              <a:rPr lang="en-US" b="1" dirty="0"/>
              <a:t> </a:t>
            </a:r>
            <a:r>
              <a:rPr lang="en-US" dirty="0"/>
              <a:t>of a spanning tree is the sum of the weights on the edges.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086267" y="2588892"/>
            <a:ext cx="1528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07B1A"/>
                </a:solidFill>
              </a:rPr>
              <a:t>It has </a:t>
            </a:r>
            <a:r>
              <a:rPr lang="en-US" dirty="0">
                <a:solidFill>
                  <a:srgbClr val="F07B1A"/>
                </a:solidFill>
              </a:rPr>
              <a:t>cost 67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785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 1</a:t>
            </a:r>
            <a:br>
              <a:rPr lang="en-US" dirty="0"/>
            </a:br>
            <a:r>
              <a:rPr lang="en-US" sz="3100" dirty="0">
                <a:solidFill>
                  <a:schemeClr val="accent4"/>
                </a:solidFill>
              </a:rPr>
              <a:t>Start growing a tree, greedily add the shortest edge we can to grow the tree.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6200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779477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39624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281604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39624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7912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200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4935415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08123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7" idx="5"/>
            <a:endCxn id="12" idx="1"/>
          </p:cNvCxnSpPr>
          <p:nvPr/>
        </p:nvCxnSpPr>
        <p:spPr>
          <a:xfrm>
            <a:off x="6259779" y="2731131"/>
            <a:ext cx="1442629" cy="24508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6"/>
            <a:endCxn id="6" idx="2"/>
          </p:cNvCxnSpPr>
          <p:nvPr/>
        </p:nvCxnSpPr>
        <p:spPr>
          <a:xfrm>
            <a:off x="6342186" y="2532184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4" idx="1"/>
            <a:endCxn id="6" idx="5"/>
          </p:cNvCxnSpPr>
          <p:nvPr/>
        </p:nvCxnSpPr>
        <p:spPr>
          <a:xfrm flipH="1" flipV="1">
            <a:off x="8100302" y="2731132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4" idx="3"/>
            <a:endCxn id="12" idx="7"/>
          </p:cNvCxnSpPr>
          <p:nvPr/>
        </p:nvCxnSpPr>
        <p:spPr>
          <a:xfrm flipH="1">
            <a:off x="8100302" y="4161347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12" idx="0"/>
          </p:cNvCxnSpPr>
          <p:nvPr/>
        </p:nvCxnSpPr>
        <p:spPr>
          <a:xfrm>
            <a:off x="79013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5"/>
            <a:endCxn id="11" idx="1"/>
          </p:cNvCxnSpPr>
          <p:nvPr/>
        </p:nvCxnSpPr>
        <p:spPr>
          <a:xfrm>
            <a:off x="5415717" y="4161347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  <a:endCxn id="12" idx="2"/>
          </p:cNvCxnSpPr>
          <p:nvPr/>
        </p:nvCxnSpPr>
        <p:spPr>
          <a:xfrm>
            <a:off x="6353908" y="5380892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0"/>
            <a:endCxn id="7" idx="3"/>
          </p:cNvCxnSpPr>
          <p:nvPr/>
        </p:nvCxnSpPr>
        <p:spPr>
          <a:xfrm flipV="1">
            <a:off x="5216770" y="2731131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6"/>
            <a:endCxn id="7" idx="2"/>
          </p:cNvCxnSpPr>
          <p:nvPr/>
        </p:nvCxnSpPr>
        <p:spPr>
          <a:xfrm>
            <a:off x="4525109" y="2532184"/>
            <a:ext cx="1254369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7"/>
            <a:endCxn id="8" idx="3"/>
          </p:cNvCxnSpPr>
          <p:nvPr/>
        </p:nvCxnSpPr>
        <p:spPr>
          <a:xfrm flipV="1">
            <a:off x="2761905" y="2731132"/>
            <a:ext cx="1282902" cy="1032321"/>
          </a:xfrm>
          <a:prstGeom prst="line">
            <a:avLst/>
          </a:prstGeom>
          <a:ln w="1047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0" idx="1"/>
          </p:cNvCxnSpPr>
          <p:nvPr/>
        </p:nvCxnSpPr>
        <p:spPr>
          <a:xfrm>
            <a:off x="2761905" y="4161347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  <a:endCxn id="10" idx="6"/>
          </p:cNvCxnSpPr>
          <p:nvPr/>
        </p:nvCxnSpPr>
        <p:spPr>
          <a:xfrm flipH="1">
            <a:off x="45251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0" idx="7"/>
          </p:cNvCxnSpPr>
          <p:nvPr/>
        </p:nvCxnSpPr>
        <p:spPr>
          <a:xfrm flipH="1">
            <a:off x="4442702" y="4161347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11108" y="205188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75077" y="277355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68861" y="46154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89631" y="36660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11108" y="337368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64389" y="49511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0099" y="306300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94031" y="491312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78191" y="441876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44661" y="44039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60250" y="457306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0" idx="0"/>
            <a:endCxn id="8" idx="4"/>
          </p:cNvCxnSpPr>
          <p:nvPr/>
        </p:nvCxnSpPr>
        <p:spPr>
          <a:xfrm flipV="1">
            <a:off x="42437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260994" y="342420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94385" y="206517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07315" y="28804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250712" y="2963949"/>
            <a:ext cx="576825" cy="70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324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 1</a:t>
            </a:r>
            <a:br>
              <a:rPr lang="en-US" dirty="0"/>
            </a:br>
            <a:r>
              <a:rPr lang="en-US" sz="3100" dirty="0">
                <a:solidFill>
                  <a:schemeClr val="accent4"/>
                </a:solidFill>
              </a:rPr>
              <a:t>Start growing a tree, greedily add the shortest edge we can to grow the tree.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6200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779477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39624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281604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39624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7912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200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4935415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08123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7" idx="5"/>
            <a:endCxn id="12" idx="1"/>
          </p:cNvCxnSpPr>
          <p:nvPr/>
        </p:nvCxnSpPr>
        <p:spPr>
          <a:xfrm>
            <a:off x="6259779" y="2731131"/>
            <a:ext cx="1442629" cy="24508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6"/>
            <a:endCxn id="6" idx="2"/>
          </p:cNvCxnSpPr>
          <p:nvPr/>
        </p:nvCxnSpPr>
        <p:spPr>
          <a:xfrm>
            <a:off x="6342186" y="2532184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4" idx="1"/>
            <a:endCxn id="6" idx="5"/>
          </p:cNvCxnSpPr>
          <p:nvPr/>
        </p:nvCxnSpPr>
        <p:spPr>
          <a:xfrm flipH="1" flipV="1">
            <a:off x="8100302" y="2731132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4" idx="3"/>
            <a:endCxn id="12" idx="7"/>
          </p:cNvCxnSpPr>
          <p:nvPr/>
        </p:nvCxnSpPr>
        <p:spPr>
          <a:xfrm flipH="1">
            <a:off x="8100302" y="4161347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12" idx="0"/>
          </p:cNvCxnSpPr>
          <p:nvPr/>
        </p:nvCxnSpPr>
        <p:spPr>
          <a:xfrm>
            <a:off x="79013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5"/>
            <a:endCxn id="11" idx="1"/>
          </p:cNvCxnSpPr>
          <p:nvPr/>
        </p:nvCxnSpPr>
        <p:spPr>
          <a:xfrm>
            <a:off x="5415717" y="4161347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  <a:endCxn id="12" idx="2"/>
          </p:cNvCxnSpPr>
          <p:nvPr/>
        </p:nvCxnSpPr>
        <p:spPr>
          <a:xfrm>
            <a:off x="6353908" y="5380892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0"/>
            <a:endCxn id="7" idx="3"/>
          </p:cNvCxnSpPr>
          <p:nvPr/>
        </p:nvCxnSpPr>
        <p:spPr>
          <a:xfrm flipV="1">
            <a:off x="5216770" y="2731131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6"/>
            <a:endCxn id="7" idx="2"/>
          </p:cNvCxnSpPr>
          <p:nvPr/>
        </p:nvCxnSpPr>
        <p:spPr>
          <a:xfrm>
            <a:off x="4525109" y="2532184"/>
            <a:ext cx="1254369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7"/>
            <a:endCxn id="8" idx="3"/>
          </p:cNvCxnSpPr>
          <p:nvPr/>
        </p:nvCxnSpPr>
        <p:spPr>
          <a:xfrm flipV="1">
            <a:off x="2761905" y="2731132"/>
            <a:ext cx="1282902" cy="1032321"/>
          </a:xfrm>
          <a:prstGeom prst="line">
            <a:avLst/>
          </a:prstGeom>
          <a:ln w="1047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0" idx="1"/>
          </p:cNvCxnSpPr>
          <p:nvPr/>
        </p:nvCxnSpPr>
        <p:spPr>
          <a:xfrm>
            <a:off x="2761905" y="4161347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  <a:endCxn id="10" idx="6"/>
          </p:cNvCxnSpPr>
          <p:nvPr/>
        </p:nvCxnSpPr>
        <p:spPr>
          <a:xfrm flipH="1">
            <a:off x="4525108" y="5380892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0" idx="7"/>
          </p:cNvCxnSpPr>
          <p:nvPr/>
        </p:nvCxnSpPr>
        <p:spPr>
          <a:xfrm flipH="1">
            <a:off x="4442702" y="4161347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11108" y="205188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75077" y="277355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68861" y="46154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89631" y="36660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11108" y="337368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64389" y="49511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0099" y="306300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94031" y="491312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78191" y="441876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44661" y="44039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60250" y="457306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0" idx="0"/>
            <a:endCxn id="8" idx="4"/>
          </p:cNvCxnSpPr>
          <p:nvPr/>
        </p:nvCxnSpPr>
        <p:spPr>
          <a:xfrm flipV="1">
            <a:off x="42437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260994" y="342420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94385" y="206517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07315" y="28804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250712" y="2963949"/>
            <a:ext cx="576825" cy="70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2474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 1</a:t>
            </a:r>
            <a:br>
              <a:rPr lang="en-US" dirty="0"/>
            </a:br>
            <a:r>
              <a:rPr lang="en-US" sz="3100" dirty="0">
                <a:solidFill>
                  <a:schemeClr val="accent4"/>
                </a:solidFill>
              </a:rPr>
              <a:t>Start growing a tree, greedily add the shortest edge we can to grow the tree.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6200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779477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39624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281604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39624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7912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200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4935415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08123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7" idx="5"/>
            <a:endCxn id="12" idx="1"/>
          </p:cNvCxnSpPr>
          <p:nvPr/>
        </p:nvCxnSpPr>
        <p:spPr>
          <a:xfrm>
            <a:off x="6259779" y="2731131"/>
            <a:ext cx="1442629" cy="24508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6"/>
            <a:endCxn id="6" idx="2"/>
          </p:cNvCxnSpPr>
          <p:nvPr/>
        </p:nvCxnSpPr>
        <p:spPr>
          <a:xfrm>
            <a:off x="6342186" y="2532184"/>
            <a:ext cx="1277815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4" idx="1"/>
            <a:endCxn id="6" idx="5"/>
          </p:cNvCxnSpPr>
          <p:nvPr/>
        </p:nvCxnSpPr>
        <p:spPr>
          <a:xfrm flipH="1" flipV="1">
            <a:off x="8100302" y="2731132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4" idx="3"/>
            <a:endCxn id="12" idx="7"/>
          </p:cNvCxnSpPr>
          <p:nvPr/>
        </p:nvCxnSpPr>
        <p:spPr>
          <a:xfrm flipH="1">
            <a:off x="8100302" y="4161347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12" idx="0"/>
          </p:cNvCxnSpPr>
          <p:nvPr/>
        </p:nvCxnSpPr>
        <p:spPr>
          <a:xfrm>
            <a:off x="79013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5"/>
            <a:endCxn id="11" idx="1"/>
          </p:cNvCxnSpPr>
          <p:nvPr/>
        </p:nvCxnSpPr>
        <p:spPr>
          <a:xfrm>
            <a:off x="5415717" y="4161347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  <a:endCxn id="12" idx="2"/>
          </p:cNvCxnSpPr>
          <p:nvPr/>
        </p:nvCxnSpPr>
        <p:spPr>
          <a:xfrm>
            <a:off x="6353908" y="5380892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0"/>
            <a:endCxn id="7" idx="3"/>
          </p:cNvCxnSpPr>
          <p:nvPr/>
        </p:nvCxnSpPr>
        <p:spPr>
          <a:xfrm flipV="1">
            <a:off x="5216770" y="2731131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6"/>
            <a:endCxn id="7" idx="2"/>
          </p:cNvCxnSpPr>
          <p:nvPr/>
        </p:nvCxnSpPr>
        <p:spPr>
          <a:xfrm>
            <a:off x="4525109" y="2532184"/>
            <a:ext cx="1254369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7"/>
            <a:endCxn id="8" idx="3"/>
          </p:cNvCxnSpPr>
          <p:nvPr/>
        </p:nvCxnSpPr>
        <p:spPr>
          <a:xfrm flipV="1">
            <a:off x="2761905" y="2731132"/>
            <a:ext cx="1282902" cy="1032321"/>
          </a:xfrm>
          <a:prstGeom prst="line">
            <a:avLst/>
          </a:prstGeom>
          <a:ln w="1047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0" idx="1"/>
          </p:cNvCxnSpPr>
          <p:nvPr/>
        </p:nvCxnSpPr>
        <p:spPr>
          <a:xfrm>
            <a:off x="2761905" y="4161347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  <a:endCxn id="10" idx="6"/>
          </p:cNvCxnSpPr>
          <p:nvPr/>
        </p:nvCxnSpPr>
        <p:spPr>
          <a:xfrm flipH="1">
            <a:off x="4525108" y="5380892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0" idx="7"/>
          </p:cNvCxnSpPr>
          <p:nvPr/>
        </p:nvCxnSpPr>
        <p:spPr>
          <a:xfrm flipH="1">
            <a:off x="4442702" y="4161347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11108" y="205188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75077" y="277355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68861" y="46154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89631" y="36660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11108" y="337368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64389" y="49511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0099" y="306300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94031" y="491312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78191" y="441876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44661" y="44039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60250" y="457306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0" idx="0"/>
            <a:endCxn id="8" idx="4"/>
          </p:cNvCxnSpPr>
          <p:nvPr/>
        </p:nvCxnSpPr>
        <p:spPr>
          <a:xfrm flipV="1">
            <a:off x="42437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260994" y="342420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94385" y="206517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07315" y="28804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250712" y="2963949"/>
            <a:ext cx="576825" cy="70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1454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 1</a:t>
            </a:r>
            <a:br>
              <a:rPr lang="en-US" dirty="0"/>
            </a:br>
            <a:r>
              <a:rPr lang="en-US" sz="3100" dirty="0">
                <a:solidFill>
                  <a:schemeClr val="accent4"/>
                </a:solidFill>
              </a:rPr>
              <a:t>Start growing a tree, greedily add the shortest edge we can to grow the tree.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6200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779477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39624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281604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39624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7912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200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4935415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08123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7" idx="5"/>
            <a:endCxn id="12" idx="1"/>
          </p:cNvCxnSpPr>
          <p:nvPr/>
        </p:nvCxnSpPr>
        <p:spPr>
          <a:xfrm>
            <a:off x="6259779" y="2731131"/>
            <a:ext cx="1442629" cy="24508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6"/>
            <a:endCxn id="6" idx="2"/>
          </p:cNvCxnSpPr>
          <p:nvPr/>
        </p:nvCxnSpPr>
        <p:spPr>
          <a:xfrm>
            <a:off x="6342186" y="2532184"/>
            <a:ext cx="1277815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4" idx="1"/>
            <a:endCxn id="6" idx="5"/>
          </p:cNvCxnSpPr>
          <p:nvPr/>
        </p:nvCxnSpPr>
        <p:spPr>
          <a:xfrm flipH="1" flipV="1">
            <a:off x="8100302" y="2731132"/>
            <a:ext cx="1290229" cy="1032321"/>
          </a:xfrm>
          <a:prstGeom prst="line">
            <a:avLst/>
          </a:prstGeom>
          <a:ln w="1047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4" idx="3"/>
            <a:endCxn id="12" idx="7"/>
          </p:cNvCxnSpPr>
          <p:nvPr/>
        </p:nvCxnSpPr>
        <p:spPr>
          <a:xfrm flipH="1">
            <a:off x="8100302" y="4161347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12" idx="0"/>
          </p:cNvCxnSpPr>
          <p:nvPr/>
        </p:nvCxnSpPr>
        <p:spPr>
          <a:xfrm>
            <a:off x="79013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5"/>
            <a:endCxn id="11" idx="1"/>
          </p:cNvCxnSpPr>
          <p:nvPr/>
        </p:nvCxnSpPr>
        <p:spPr>
          <a:xfrm>
            <a:off x="5415717" y="4161347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  <a:endCxn id="12" idx="2"/>
          </p:cNvCxnSpPr>
          <p:nvPr/>
        </p:nvCxnSpPr>
        <p:spPr>
          <a:xfrm>
            <a:off x="6353908" y="5380892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0"/>
            <a:endCxn id="7" idx="3"/>
          </p:cNvCxnSpPr>
          <p:nvPr/>
        </p:nvCxnSpPr>
        <p:spPr>
          <a:xfrm flipV="1">
            <a:off x="5216770" y="2731131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6"/>
            <a:endCxn id="7" idx="2"/>
          </p:cNvCxnSpPr>
          <p:nvPr/>
        </p:nvCxnSpPr>
        <p:spPr>
          <a:xfrm>
            <a:off x="4525109" y="2532184"/>
            <a:ext cx="1254369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7"/>
            <a:endCxn id="8" idx="3"/>
          </p:cNvCxnSpPr>
          <p:nvPr/>
        </p:nvCxnSpPr>
        <p:spPr>
          <a:xfrm flipV="1">
            <a:off x="2761905" y="2731132"/>
            <a:ext cx="1282902" cy="1032321"/>
          </a:xfrm>
          <a:prstGeom prst="line">
            <a:avLst/>
          </a:prstGeom>
          <a:ln w="1047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0" idx="1"/>
          </p:cNvCxnSpPr>
          <p:nvPr/>
        </p:nvCxnSpPr>
        <p:spPr>
          <a:xfrm>
            <a:off x="2761905" y="4161347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  <a:endCxn id="10" idx="6"/>
          </p:cNvCxnSpPr>
          <p:nvPr/>
        </p:nvCxnSpPr>
        <p:spPr>
          <a:xfrm flipH="1">
            <a:off x="4525108" y="5380892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0" idx="7"/>
          </p:cNvCxnSpPr>
          <p:nvPr/>
        </p:nvCxnSpPr>
        <p:spPr>
          <a:xfrm flipH="1">
            <a:off x="4442702" y="4161347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11108" y="205188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75077" y="277355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68861" y="46154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89631" y="36660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11108" y="337368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64389" y="49511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0099" y="306300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94031" y="491312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78191" y="441876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44661" y="44039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60250" y="457306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0" idx="0"/>
            <a:endCxn id="8" idx="4"/>
          </p:cNvCxnSpPr>
          <p:nvPr/>
        </p:nvCxnSpPr>
        <p:spPr>
          <a:xfrm flipV="1">
            <a:off x="42437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260994" y="342420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94385" y="206517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07315" y="28804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250712" y="2963949"/>
            <a:ext cx="576825" cy="70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633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65127"/>
            <a:ext cx="8316058" cy="1325563"/>
          </a:xfrm>
        </p:spPr>
        <p:txBody>
          <a:bodyPr/>
          <a:lstStyle/>
          <a:p>
            <a:r>
              <a:rPr lang="en-US" sz="2800" dirty="0"/>
              <a:t>We’ve discovered </a:t>
            </a:r>
            <a:br>
              <a:rPr lang="en-US" dirty="0"/>
            </a:br>
            <a:r>
              <a:rPr lang="en-US" dirty="0"/>
              <a:t>Prim’s algorithm!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slowPrim</a:t>
            </a:r>
            <a:r>
              <a:rPr lang="en-US" sz="2400" dirty="0"/>
              <a:t>( G = (V,E), starting vertex s ):</a:t>
            </a:r>
          </a:p>
          <a:p>
            <a:pPr lvl="1"/>
            <a:r>
              <a:rPr lang="en-US" dirty="0"/>
              <a:t>Let (</a:t>
            </a:r>
            <a:r>
              <a:rPr lang="en-US" dirty="0" err="1"/>
              <a:t>s,u</a:t>
            </a:r>
            <a:r>
              <a:rPr lang="en-US" dirty="0"/>
              <a:t>) be the lightest edge coming out of s.</a:t>
            </a:r>
          </a:p>
          <a:p>
            <a:pPr lvl="1"/>
            <a:r>
              <a:rPr lang="en-US" dirty="0"/>
              <a:t>MST = { (</a:t>
            </a:r>
            <a:r>
              <a:rPr lang="en-US" dirty="0" err="1"/>
              <a:t>s,u</a:t>
            </a:r>
            <a:r>
              <a:rPr lang="en-US" dirty="0"/>
              <a:t>) }</a:t>
            </a:r>
          </a:p>
          <a:p>
            <a:pPr lvl="1"/>
            <a:r>
              <a:rPr lang="en-US" dirty="0" err="1"/>
              <a:t>verticesVisited</a:t>
            </a:r>
            <a:r>
              <a:rPr lang="en-US" dirty="0"/>
              <a:t> = { s, u }</a:t>
            </a:r>
          </a:p>
          <a:p>
            <a:pPr lvl="1"/>
            <a:r>
              <a:rPr lang="en-US" b="1" dirty="0"/>
              <a:t>while</a:t>
            </a:r>
            <a:r>
              <a:rPr lang="en-US" dirty="0"/>
              <a:t> |</a:t>
            </a:r>
            <a:r>
              <a:rPr lang="en-US" dirty="0" err="1"/>
              <a:t>verticesVisited</a:t>
            </a:r>
            <a:r>
              <a:rPr lang="en-US" dirty="0"/>
              <a:t>| &lt; |V|:</a:t>
            </a:r>
          </a:p>
          <a:p>
            <a:pPr lvl="2"/>
            <a:r>
              <a:rPr lang="en-US" sz="2400" dirty="0"/>
              <a:t>find the lightest edge (</a:t>
            </a:r>
            <a:r>
              <a:rPr lang="en-US" sz="2400" dirty="0" err="1"/>
              <a:t>x,v</a:t>
            </a:r>
            <a:r>
              <a:rPr lang="en-US" sz="2400" dirty="0"/>
              <a:t>) in E so that:</a:t>
            </a:r>
          </a:p>
          <a:p>
            <a:pPr lvl="3"/>
            <a:r>
              <a:rPr lang="en-US" sz="2400" dirty="0"/>
              <a:t>x is in </a:t>
            </a:r>
            <a:r>
              <a:rPr lang="en-US" sz="2400" dirty="0" err="1"/>
              <a:t>verticesVisited</a:t>
            </a:r>
            <a:endParaRPr lang="en-US" sz="2400" dirty="0"/>
          </a:p>
          <a:p>
            <a:pPr lvl="3"/>
            <a:r>
              <a:rPr lang="en-US" sz="2400" dirty="0"/>
              <a:t>v is not in </a:t>
            </a:r>
            <a:r>
              <a:rPr lang="en-US" sz="2400" dirty="0" err="1"/>
              <a:t>verticesVisited</a:t>
            </a:r>
            <a:endParaRPr lang="en-US" sz="2400" dirty="0"/>
          </a:p>
          <a:p>
            <a:pPr lvl="2"/>
            <a:r>
              <a:rPr lang="en-US" sz="2400" dirty="0"/>
              <a:t>add (</a:t>
            </a:r>
            <a:r>
              <a:rPr lang="en-US" sz="2400" dirty="0" err="1"/>
              <a:t>x,v</a:t>
            </a:r>
            <a:r>
              <a:rPr lang="en-US" sz="2400" dirty="0"/>
              <a:t>) to MST</a:t>
            </a:r>
          </a:p>
          <a:p>
            <a:pPr lvl="2"/>
            <a:r>
              <a:rPr lang="en-US" sz="2400" dirty="0"/>
              <a:t>add v to </a:t>
            </a:r>
            <a:r>
              <a:rPr lang="en-US" sz="2400" dirty="0" err="1"/>
              <a:t>verticesVisited</a:t>
            </a:r>
            <a:endParaRPr lang="en-US" sz="2400" dirty="0"/>
          </a:p>
          <a:p>
            <a:pPr lvl="1"/>
            <a:r>
              <a:rPr lang="en-US" b="1" dirty="0"/>
              <a:t>return </a:t>
            </a:r>
            <a:r>
              <a:rPr lang="en-US" dirty="0"/>
              <a:t>MST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10680" y="5865623"/>
            <a:ext cx="4184073" cy="89255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Naively, the running time is O(nm):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solidFill>
                  <a:schemeClr val="accent4"/>
                </a:solidFill>
              </a:rPr>
              <a:t>For each of n-1 iterations of the while loop: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>
                <a:solidFill>
                  <a:schemeClr val="accent4">
                    <a:lumMod val="75000"/>
                  </a:schemeClr>
                </a:solidFill>
              </a:rPr>
              <a:t>Maybe go through all the edges.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81597" y="2864802"/>
            <a:ext cx="1957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 iterations of this while loop.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12016" y="3894915"/>
            <a:ext cx="19577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Maybe take time m to go through all the edges and find the lightest.</a:t>
            </a:r>
          </a:p>
        </p:txBody>
      </p:sp>
      <p:cxnSp>
        <p:nvCxnSpPr>
          <p:cNvPr id="8" name="Straight Arrow Connector 7"/>
          <p:cNvCxnSpPr>
            <a:stCxn id="5" idx="1"/>
          </p:cNvCxnSpPr>
          <p:nvPr/>
        </p:nvCxnSpPr>
        <p:spPr>
          <a:xfrm flipH="1">
            <a:off x="6670432" y="3187968"/>
            <a:ext cx="1411165" cy="4581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1"/>
          </p:cNvCxnSpPr>
          <p:nvPr/>
        </p:nvCxnSpPr>
        <p:spPr>
          <a:xfrm flipH="1" flipV="1">
            <a:off x="6670431" y="4184073"/>
            <a:ext cx="1541584" cy="3110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04233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animBg="1"/>
      <p:bldP spid="5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Does it work?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That is, does it actually return a MST?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we actually implement this?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pseudocode above says “</a:t>
            </a:r>
            <a:r>
              <a:rPr lang="en-US" dirty="0" err="1">
                <a:solidFill>
                  <a:schemeClr val="accent4"/>
                </a:solidFill>
              </a:rPr>
              <a:t>slowPrim</a:t>
            </a:r>
            <a:r>
              <a:rPr lang="en-US" dirty="0">
                <a:solidFill>
                  <a:schemeClr val="accent4"/>
                </a:solidFill>
              </a:rPr>
              <a:t>”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704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show that our greedy choices </a:t>
            </a:r>
            <a:r>
              <a:rPr lang="en-US" b="1" dirty="0"/>
              <a:t>don’t rule out success.</a:t>
            </a:r>
          </a:p>
          <a:p>
            <a:r>
              <a:rPr lang="en-US" dirty="0"/>
              <a:t>That is, at every step: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There exists an MST that contains all of the edges we have added so far.</a:t>
            </a:r>
          </a:p>
          <a:p>
            <a:pPr lvl="1"/>
            <a:endParaRPr lang="en-US" dirty="0"/>
          </a:p>
          <a:p>
            <a:r>
              <a:rPr lang="en-US" dirty="0"/>
              <a:t>Now it is time to use our lemma!</a:t>
            </a:r>
          </a:p>
          <a:p>
            <a:pPr lvl="1"/>
            <a:endParaRPr lang="en-US" dirty="0">
              <a:solidFill>
                <a:srgbClr val="F07B1A"/>
              </a:solidFill>
            </a:endParaRPr>
          </a:p>
          <a:p>
            <a:pPr lvl="1"/>
            <a:endParaRPr lang="en-US" b="1" dirty="0">
              <a:solidFill>
                <a:srgbClr val="F07B1A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096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4685" y="-155865"/>
            <a:ext cx="7886700" cy="1325563"/>
          </a:xfrm>
        </p:spPr>
        <p:txBody>
          <a:bodyPr/>
          <a:lstStyle/>
          <a:p>
            <a:r>
              <a:rPr lang="en-US" dirty="0"/>
              <a:t>Lemma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81737" y="1004417"/>
                <a:ext cx="9304648" cy="4351338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Let S be a set of edges, and consider a cut that respects S.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Suppose there is an MST containing S.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Let (</a:t>
                </a:r>
                <a:r>
                  <a:rPr lang="en-US" dirty="0" err="1">
                    <a:solidFill>
                      <a:schemeClr val="tx1"/>
                    </a:solidFill>
                  </a:rPr>
                  <a:t>u,v</a:t>
                </a:r>
                <a:r>
                  <a:rPr lang="en-US" dirty="0">
                    <a:solidFill>
                      <a:schemeClr val="tx1"/>
                    </a:solidFill>
                  </a:rPr>
                  <a:t>) be a light edge.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Then there is an MST containing 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∪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{(</a:t>
                </a:r>
                <a:r>
                  <a:rPr lang="en-US" dirty="0" err="1">
                    <a:solidFill>
                      <a:schemeClr val="tx1"/>
                    </a:solidFill>
                  </a:rPr>
                  <a:t>u,v</a:t>
                </a:r>
                <a:r>
                  <a:rPr lang="en-US" dirty="0">
                    <a:solidFill>
                      <a:schemeClr val="tx1"/>
                    </a:solidFill>
                  </a:rPr>
                  <a:t>)}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81737" y="1004417"/>
                <a:ext cx="9304648" cy="4351338"/>
              </a:xfrm>
              <a:blipFill>
                <a:blip r:embed="rId4"/>
                <a:stretch>
                  <a:fillRect l="-1179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Group 45"/>
          <p:cNvGrpSpPr/>
          <p:nvPr/>
        </p:nvGrpSpPr>
        <p:grpSpPr>
          <a:xfrm>
            <a:off x="3976255" y="3116806"/>
            <a:ext cx="6618111" cy="3523583"/>
            <a:chOff x="304800" y="2176236"/>
            <a:chExt cx="8793163" cy="4813190"/>
          </a:xfrm>
        </p:grpSpPr>
        <p:sp>
          <p:nvSpPr>
            <p:cNvPr id="47" name="Oval 46"/>
            <p:cNvSpPr/>
            <p:nvPr/>
          </p:nvSpPr>
          <p:spPr>
            <a:xfrm>
              <a:off x="6096000" y="2919041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48" name="Oval 47"/>
            <p:cNvSpPr/>
            <p:nvPr/>
          </p:nvSpPr>
          <p:spPr>
            <a:xfrm>
              <a:off x="4255477" y="2919041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2438400" y="2919041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50" name="Oval 49"/>
            <p:cNvSpPr/>
            <p:nvPr/>
          </p:nvSpPr>
          <p:spPr>
            <a:xfrm>
              <a:off x="757604" y="4349256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1" name="Oval 50"/>
            <p:cNvSpPr/>
            <p:nvPr/>
          </p:nvSpPr>
          <p:spPr>
            <a:xfrm>
              <a:off x="24384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H</a:t>
              </a:r>
            </a:p>
          </p:txBody>
        </p:sp>
        <p:sp>
          <p:nvSpPr>
            <p:cNvPr id="52" name="Oval 51"/>
            <p:cNvSpPr/>
            <p:nvPr/>
          </p:nvSpPr>
          <p:spPr>
            <a:xfrm>
              <a:off x="42672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G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6096000" y="5767749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F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3411415" y="4349256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7784123" y="4349256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56" name="Straight Connector 55"/>
            <p:cNvCxnSpPr>
              <a:stCxn id="53" idx="5"/>
              <a:endCxn id="58" idx="1"/>
            </p:cNvCxnSpPr>
            <p:nvPr/>
          </p:nvCxnSpPr>
          <p:spPr>
            <a:xfrm>
              <a:off x="4735778" y="3399342"/>
              <a:ext cx="1442629" cy="2450814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53" idx="6"/>
              <a:endCxn id="52" idx="2"/>
            </p:cNvCxnSpPr>
            <p:nvPr/>
          </p:nvCxnSpPr>
          <p:spPr>
            <a:xfrm>
              <a:off x="4818185" y="3200395"/>
              <a:ext cx="1277815" cy="0"/>
            </a:xfrm>
            <a:prstGeom prst="line">
              <a:avLst/>
            </a:prstGeom>
            <a:ln w="177800" cmpd="sng">
              <a:solidFill>
                <a:srgbClr val="EA53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60" idx="1"/>
              <a:endCxn id="52" idx="5"/>
            </p:cNvCxnSpPr>
            <p:nvPr/>
          </p:nvCxnSpPr>
          <p:spPr>
            <a:xfrm flipH="1" flipV="1">
              <a:off x="6576301" y="3399342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0" idx="3"/>
              <a:endCxn id="58" idx="7"/>
            </p:cNvCxnSpPr>
            <p:nvPr/>
          </p:nvCxnSpPr>
          <p:spPr>
            <a:xfrm flipH="1">
              <a:off x="6576301" y="4829557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52" idx="4"/>
              <a:endCxn id="58" idx="0"/>
            </p:cNvCxnSpPr>
            <p:nvPr/>
          </p:nvCxnSpPr>
          <p:spPr>
            <a:xfrm>
              <a:off x="6377354" y="3481749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59" idx="5"/>
              <a:endCxn id="57" idx="1"/>
            </p:cNvCxnSpPr>
            <p:nvPr/>
          </p:nvCxnSpPr>
          <p:spPr>
            <a:xfrm>
              <a:off x="3891716" y="4829557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57" idx="6"/>
              <a:endCxn id="58" idx="2"/>
            </p:cNvCxnSpPr>
            <p:nvPr/>
          </p:nvCxnSpPr>
          <p:spPr>
            <a:xfrm>
              <a:off x="4829908" y="6049103"/>
              <a:ext cx="1266092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stCxn id="59" idx="0"/>
              <a:endCxn id="53" idx="3"/>
            </p:cNvCxnSpPr>
            <p:nvPr/>
          </p:nvCxnSpPr>
          <p:spPr>
            <a:xfrm flipV="1">
              <a:off x="3692769" y="3399342"/>
              <a:ext cx="645115" cy="949914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54" idx="6"/>
              <a:endCxn id="53" idx="2"/>
            </p:cNvCxnSpPr>
            <p:nvPr/>
          </p:nvCxnSpPr>
          <p:spPr>
            <a:xfrm>
              <a:off x="3001108" y="3200395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stCxn id="55" idx="7"/>
              <a:endCxn id="54" idx="3"/>
            </p:cNvCxnSpPr>
            <p:nvPr/>
          </p:nvCxnSpPr>
          <p:spPr>
            <a:xfrm flipV="1">
              <a:off x="1237905" y="3399342"/>
              <a:ext cx="1282902" cy="1032321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55" idx="5"/>
              <a:endCxn id="56" idx="1"/>
            </p:cNvCxnSpPr>
            <p:nvPr/>
          </p:nvCxnSpPr>
          <p:spPr>
            <a:xfrm>
              <a:off x="1237905" y="4829557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57" idx="2"/>
              <a:endCxn id="56" idx="6"/>
            </p:cNvCxnSpPr>
            <p:nvPr/>
          </p:nvCxnSpPr>
          <p:spPr>
            <a:xfrm flipH="1">
              <a:off x="3001108" y="6049103"/>
              <a:ext cx="1266092" cy="0"/>
            </a:xfrm>
            <a:prstGeom prst="line">
              <a:avLst/>
            </a:prstGeom>
            <a:ln w="1206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59" idx="3"/>
              <a:endCxn id="56" idx="7"/>
            </p:cNvCxnSpPr>
            <p:nvPr/>
          </p:nvCxnSpPr>
          <p:spPr>
            <a:xfrm flipH="1">
              <a:off x="2918701" y="4829557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4929555" y="3136625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7151077" y="3441768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7244861" y="5283700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365631" y="4334252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287108" y="4041892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240389" y="5619323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056099" y="3731217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470030" y="5581332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254191" y="5086975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120660" y="5072197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436250" y="5241272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80" name="Straight Connector 79"/>
            <p:cNvCxnSpPr>
              <a:stCxn id="56" idx="0"/>
              <a:endCxn id="54" idx="4"/>
            </p:cNvCxnSpPr>
            <p:nvPr/>
          </p:nvCxnSpPr>
          <p:spPr>
            <a:xfrm flipV="1">
              <a:off x="2719754" y="3481749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2736994" y="4092411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370386" y="2733389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1483315" y="3548645"/>
              <a:ext cx="785446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4" name="Freeform 83"/>
            <p:cNvSpPr/>
            <p:nvPr/>
          </p:nvSpPr>
          <p:spPr>
            <a:xfrm>
              <a:off x="304800" y="2517536"/>
              <a:ext cx="8569569" cy="3057005"/>
            </a:xfrm>
            <a:custGeom>
              <a:avLst/>
              <a:gdLst>
                <a:gd name="connsiteX0" fmla="*/ 8569569 w 8569569"/>
                <a:gd name="connsiteY0" fmla="*/ 2992306 h 3057005"/>
                <a:gd name="connsiteX1" fmla="*/ 7795846 w 8569569"/>
                <a:gd name="connsiteY1" fmla="*/ 2968860 h 3057005"/>
                <a:gd name="connsiteX2" fmla="*/ 5943600 w 8569569"/>
                <a:gd name="connsiteY2" fmla="*/ 2136521 h 3057005"/>
                <a:gd name="connsiteX3" fmla="*/ 4783015 w 8569569"/>
                <a:gd name="connsiteY3" fmla="*/ 167044 h 3057005"/>
                <a:gd name="connsiteX4" fmla="*/ 3751385 w 8569569"/>
                <a:gd name="connsiteY4" fmla="*/ 342890 h 3057005"/>
                <a:gd name="connsiteX5" fmla="*/ 1500554 w 8569569"/>
                <a:gd name="connsiteY5" fmla="*/ 2242029 h 3057005"/>
                <a:gd name="connsiteX6" fmla="*/ 0 w 8569569"/>
                <a:gd name="connsiteY6" fmla="*/ 2910244 h 3057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69569" h="3057005">
                  <a:moveTo>
                    <a:pt x="8569569" y="2992306"/>
                  </a:moveTo>
                  <a:cubicBezTo>
                    <a:pt x="8401538" y="3051898"/>
                    <a:pt x="8233507" y="3111491"/>
                    <a:pt x="7795846" y="2968860"/>
                  </a:cubicBezTo>
                  <a:cubicBezTo>
                    <a:pt x="7358185" y="2826229"/>
                    <a:pt x="6445738" y="2603490"/>
                    <a:pt x="5943600" y="2136521"/>
                  </a:cubicBezTo>
                  <a:cubicBezTo>
                    <a:pt x="5441461" y="1669552"/>
                    <a:pt x="5148384" y="465982"/>
                    <a:pt x="4783015" y="167044"/>
                  </a:cubicBezTo>
                  <a:cubicBezTo>
                    <a:pt x="4417646" y="-131895"/>
                    <a:pt x="4298462" y="-2941"/>
                    <a:pt x="3751385" y="342890"/>
                  </a:cubicBezTo>
                  <a:cubicBezTo>
                    <a:pt x="3204308" y="688721"/>
                    <a:pt x="2125785" y="1814137"/>
                    <a:pt x="1500554" y="2242029"/>
                  </a:cubicBezTo>
                  <a:cubicBezTo>
                    <a:pt x="875323" y="2669921"/>
                    <a:pt x="437661" y="2790082"/>
                    <a:pt x="0" y="2910244"/>
                  </a:cubicBezTo>
                </a:path>
              </a:pathLst>
            </a:custGeom>
            <a:noFill/>
            <a:ln w="53975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909053" y="6358795"/>
              <a:ext cx="6042901" cy="63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S is the set of  </a:t>
              </a:r>
              <a:r>
                <a:rPr lang="en-US" sz="2400" b="1" dirty="0">
                  <a:solidFill>
                    <a:schemeClr val="accent6"/>
                  </a:solidFill>
                </a:rPr>
                <a:t>thick orange </a:t>
              </a:r>
              <a:r>
                <a:rPr lang="en-US" dirty="0">
                  <a:solidFill>
                    <a:schemeClr val="accent6"/>
                  </a:solidFill>
                </a:rPr>
                <a:t>edges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779268" y="2176236"/>
              <a:ext cx="3318695" cy="504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EA53F1"/>
                  </a:solidFill>
                </a:rPr>
                <a:t>This edge is light</a:t>
              </a:r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 flipH="1">
              <a:off x="5715001" y="2615089"/>
              <a:ext cx="621323" cy="442825"/>
            </a:xfrm>
            <a:prstGeom prst="straightConnector1">
              <a:avLst/>
            </a:prstGeom>
            <a:ln>
              <a:solidFill>
                <a:srgbClr val="EA53F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08458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79" y="-190735"/>
            <a:ext cx="8943701" cy="1325563"/>
          </a:xfrm>
        </p:spPr>
        <p:txBody>
          <a:bodyPr>
            <a:normAutofit/>
          </a:bodyPr>
          <a:lstStyle/>
          <a:p>
            <a:r>
              <a:rPr lang="en-US" dirty="0"/>
              <a:t>Partway through Prim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4710" y="953359"/>
            <a:ext cx="7886700" cy="4351338"/>
          </a:xfrm>
        </p:spPr>
        <p:txBody>
          <a:bodyPr/>
          <a:lstStyle/>
          <a:p>
            <a:r>
              <a:rPr lang="en-US" dirty="0"/>
              <a:t>Assume that our choices </a:t>
            </a:r>
            <a:r>
              <a:rPr lang="en-US" b="1" dirty="0"/>
              <a:t>S</a:t>
            </a:r>
            <a:r>
              <a:rPr lang="en-US" dirty="0"/>
              <a:t> so far are </a:t>
            </a:r>
            <a:r>
              <a:rPr lang="en-US" b="1" dirty="0"/>
              <a:t>safe.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they don’t rule out success</a:t>
            </a:r>
          </a:p>
          <a:p>
            <a:r>
              <a:rPr lang="en-US" dirty="0"/>
              <a:t>Consider the cut </a:t>
            </a:r>
            <a:r>
              <a:rPr lang="en-US" dirty="0">
                <a:solidFill>
                  <a:schemeClr val="accent4"/>
                </a:solidFill>
              </a:rPr>
              <a:t>{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visited</a:t>
            </a:r>
            <a:r>
              <a:rPr lang="en-US" dirty="0">
                <a:solidFill>
                  <a:schemeClr val="accent4"/>
                </a:solidFill>
              </a:rPr>
              <a:t>, </a:t>
            </a:r>
            <a:r>
              <a:rPr lang="en-US" b="1" dirty="0">
                <a:solidFill>
                  <a:srgbClr val="16B4A1"/>
                </a:solidFill>
              </a:rPr>
              <a:t>unvisited</a:t>
            </a:r>
            <a:r>
              <a:rPr lang="en-US" dirty="0">
                <a:solidFill>
                  <a:schemeClr val="accent4"/>
                </a:solidFill>
              </a:rPr>
              <a:t>}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This cut respects S.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4267201" y="4044258"/>
            <a:ext cx="6189785" cy="2825225"/>
            <a:chOff x="1453662" y="3624469"/>
            <a:chExt cx="6764215" cy="3266443"/>
          </a:xfrm>
        </p:grpSpPr>
        <p:sp>
          <p:nvSpPr>
            <p:cNvPr id="26" name="TextBox 25"/>
            <p:cNvSpPr txBox="1"/>
            <p:nvPr/>
          </p:nvSpPr>
          <p:spPr>
            <a:xfrm>
              <a:off x="5499732" y="3685719"/>
              <a:ext cx="785446" cy="533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810574" y="3624469"/>
              <a:ext cx="785446" cy="533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1453662" y="3868614"/>
              <a:ext cx="6764215" cy="3022298"/>
              <a:chOff x="757604" y="2250830"/>
              <a:chExt cx="7589227" cy="3710924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6096000" y="2250830"/>
                <a:ext cx="562708" cy="56270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4255477" y="2250830"/>
                <a:ext cx="562708" cy="562708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</a:t>
                </a: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2438400" y="2250830"/>
                <a:ext cx="562708" cy="562708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B</a:t>
                </a: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757604" y="3681045"/>
                <a:ext cx="562708" cy="562708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A</a:t>
                </a: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2438400" y="5099538"/>
                <a:ext cx="562708" cy="56270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H</a:t>
                </a: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267200" y="5099538"/>
                <a:ext cx="562708" cy="562708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G</a:t>
                </a: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6096000" y="5099538"/>
                <a:ext cx="562708" cy="562708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F</a:t>
                </a: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3411415" y="3681045"/>
                <a:ext cx="562708" cy="562708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I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7784123" y="3681045"/>
                <a:ext cx="562708" cy="56270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cxnSp>
            <p:nvCxnSpPr>
              <p:cNvPr id="13" name="Straight Connector 12"/>
              <p:cNvCxnSpPr>
                <a:stCxn id="9" idx="5"/>
                <a:endCxn id="14" idx="1"/>
              </p:cNvCxnSpPr>
              <p:nvPr/>
            </p:nvCxnSpPr>
            <p:spPr>
              <a:xfrm>
                <a:off x="4735778" y="2731131"/>
                <a:ext cx="1442629" cy="2450814"/>
              </a:xfrm>
              <a:prstGeom prst="line">
                <a:avLst/>
              </a:prstGeom>
              <a:ln w="889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stCxn id="9" idx="6"/>
                <a:endCxn id="8" idx="2"/>
              </p:cNvCxnSpPr>
              <p:nvPr/>
            </p:nvCxnSpPr>
            <p:spPr>
              <a:xfrm>
                <a:off x="4818185" y="2532184"/>
                <a:ext cx="1277815" cy="0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stCxn id="16" idx="1"/>
                <a:endCxn id="8" idx="5"/>
              </p:cNvCxnSpPr>
              <p:nvPr/>
            </p:nvCxnSpPr>
            <p:spPr>
              <a:xfrm flipH="1" flipV="1">
                <a:off x="6576301" y="2731131"/>
                <a:ext cx="1290229" cy="1032321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16" idx="3"/>
                <a:endCxn id="14" idx="7"/>
              </p:cNvCxnSpPr>
              <p:nvPr/>
            </p:nvCxnSpPr>
            <p:spPr>
              <a:xfrm flipH="1">
                <a:off x="6576301" y="4161346"/>
                <a:ext cx="1290229" cy="1020599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8" idx="4"/>
                <a:endCxn id="14" idx="0"/>
              </p:cNvCxnSpPr>
              <p:nvPr/>
            </p:nvCxnSpPr>
            <p:spPr>
              <a:xfrm>
                <a:off x="6377354" y="2813538"/>
                <a:ext cx="0" cy="2286000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stCxn id="15" idx="5"/>
                <a:endCxn id="13" idx="1"/>
              </p:cNvCxnSpPr>
              <p:nvPr/>
            </p:nvCxnSpPr>
            <p:spPr>
              <a:xfrm>
                <a:off x="3891716" y="4161346"/>
                <a:ext cx="457891" cy="1020599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stCxn id="13" idx="6"/>
                <a:endCxn id="14" idx="2"/>
              </p:cNvCxnSpPr>
              <p:nvPr/>
            </p:nvCxnSpPr>
            <p:spPr>
              <a:xfrm>
                <a:off x="4829908" y="5380892"/>
                <a:ext cx="1266092" cy="0"/>
              </a:xfrm>
              <a:prstGeom prst="line">
                <a:avLst/>
              </a:prstGeom>
              <a:ln w="889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15" idx="0"/>
                <a:endCxn id="9" idx="3"/>
              </p:cNvCxnSpPr>
              <p:nvPr/>
            </p:nvCxnSpPr>
            <p:spPr>
              <a:xfrm flipV="1">
                <a:off x="3692769" y="2731131"/>
                <a:ext cx="645115" cy="949914"/>
              </a:xfrm>
              <a:prstGeom prst="line">
                <a:avLst/>
              </a:prstGeom>
              <a:ln w="889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stCxn id="10" idx="6"/>
                <a:endCxn id="9" idx="2"/>
              </p:cNvCxnSpPr>
              <p:nvPr/>
            </p:nvCxnSpPr>
            <p:spPr>
              <a:xfrm>
                <a:off x="3001108" y="2532184"/>
                <a:ext cx="1254369" cy="0"/>
              </a:xfrm>
              <a:prstGeom prst="line">
                <a:avLst/>
              </a:prstGeom>
              <a:ln w="889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stCxn id="11" idx="7"/>
                <a:endCxn id="10" idx="3"/>
              </p:cNvCxnSpPr>
              <p:nvPr/>
            </p:nvCxnSpPr>
            <p:spPr>
              <a:xfrm flipV="1">
                <a:off x="1237905" y="2731131"/>
                <a:ext cx="1282902" cy="1032321"/>
              </a:xfrm>
              <a:prstGeom prst="line">
                <a:avLst/>
              </a:prstGeom>
              <a:ln w="10477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stCxn id="11" idx="5"/>
                <a:endCxn id="12" idx="1"/>
              </p:cNvCxnSpPr>
              <p:nvPr/>
            </p:nvCxnSpPr>
            <p:spPr>
              <a:xfrm>
                <a:off x="1237905" y="4161346"/>
                <a:ext cx="1282902" cy="1020599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13" idx="2"/>
                <a:endCxn id="12" idx="6"/>
              </p:cNvCxnSpPr>
              <p:nvPr/>
            </p:nvCxnSpPr>
            <p:spPr>
              <a:xfrm flipH="1">
                <a:off x="3001108" y="5380892"/>
                <a:ext cx="1266092" cy="0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stCxn id="15" idx="3"/>
                <a:endCxn id="12" idx="7"/>
              </p:cNvCxnSpPr>
              <p:nvPr/>
            </p:nvCxnSpPr>
            <p:spPr>
              <a:xfrm flipH="1">
                <a:off x="2918701" y="4161346"/>
                <a:ext cx="575121" cy="1020599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7151077" y="2773558"/>
                <a:ext cx="785446" cy="65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4"/>
                    </a:solidFill>
                  </a:rPr>
                  <a:t>9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7244861" y="4615488"/>
                <a:ext cx="785446" cy="65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4"/>
                    </a:solidFill>
                  </a:rPr>
                  <a:t>10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6365631" y="3666041"/>
                <a:ext cx="785446" cy="65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4"/>
                    </a:solidFill>
                  </a:rPr>
                  <a:t>14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287108" y="3373680"/>
                <a:ext cx="785446" cy="65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4"/>
                    </a:solidFill>
                  </a:rPr>
                  <a:t>4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157628" y="4715872"/>
                <a:ext cx="785446" cy="65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4"/>
                    </a:solidFill>
                  </a:rPr>
                  <a:t>2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056100" y="3063006"/>
                <a:ext cx="785446" cy="65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4"/>
                    </a:solidFill>
                  </a:rPr>
                  <a:t>2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3226767" y="5306373"/>
                <a:ext cx="785446" cy="65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4"/>
                    </a:solidFill>
                  </a:rPr>
                  <a:t>1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822707" y="4384655"/>
                <a:ext cx="785446" cy="65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4"/>
                    </a:solidFill>
                  </a:rPr>
                  <a:t>7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120661" y="4403987"/>
                <a:ext cx="785446" cy="65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4"/>
                    </a:solidFill>
                  </a:rPr>
                  <a:t>6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436250" y="4573062"/>
                <a:ext cx="785446" cy="65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4"/>
                    </a:solidFill>
                  </a:rPr>
                  <a:t>8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37" name="Straight Connector 36"/>
              <p:cNvCxnSpPr>
                <a:stCxn id="12" idx="0"/>
                <a:endCxn id="10" idx="4"/>
              </p:cNvCxnSpPr>
              <p:nvPr/>
            </p:nvCxnSpPr>
            <p:spPr>
              <a:xfrm flipV="1">
                <a:off x="2719754" y="2813538"/>
                <a:ext cx="0" cy="2286000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>
                <a:off x="2696016" y="3194556"/>
                <a:ext cx="785446" cy="65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4"/>
                    </a:solidFill>
                  </a:rPr>
                  <a:t>11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482619" y="2639215"/>
                <a:ext cx="785446" cy="65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4"/>
                    </a:solidFill>
                  </a:rPr>
                  <a:t>4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</p:grpSp>
      </p:grpSp>
      <p:sp>
        <p:nvSpPr>
          <p:cNvPr id="45" name="Freeform 44"/>
          <p:cNvSpPr/>
          <p:nvPr/>
        </p:nvSpPr>
        <p:spPr>
          <a:xfrm>
            <a:off x="3985847" y="4044257"/>
            <a:ext cx="5270859" cy="2735050"/>
          </a:xfrm>
          <a:custGeom>
            <a:avLst/>
            <a:gdLst>
              <a:gd name="connsiteX0" fmla="*/ 0 w 5903905"/>
              <a:gd name="connsiteY0" fmla="*/ 1617785 h 3250864"/>
              <a:gd name="connsiteX1" fmla="*/ 199293 w 5903905"/>
              <a:gd name="connsiteY1" fmla="*/ 2227385 h 3250864"/>
              <a:gd name="connsiteX2" fmla="*/ 1019908 w 5903905"/>
              <a:gd name="connsiteY2" fmla="*/ 2168769 h 3250864"/>
              <a:gd name="connsiteX3" fmla="*/ 2321170 w 5903905"/>
              <a:gd name="connsiteY3" fmla="*/ 1934308 h 3250864"/>
              <a:gd name="connsiteX4" fmla="*/ 3094893 w 5903905"/>
              <a:gd name="connsiteY4" fmla="*/ 2473569 h 3250864"/>
              <a:gd name="connsiteX5" fmla="*/ 3329354 w 5903905"/>
              <a:gd name="connsiteY5" fmla="*/ 3165231 h 3250864"/>
              <a:gd name="connsiteX6" fmla="*/ 4384431 w 5903905"/>
              <a:gd name="connsiteY6" fmla="*/ 3176954 h 3250864"/>
              <a:gd name="connsiteX7" fmla="*/ 5451231 w 5903905"/>
              <a:gd name="connsiteY7" fmla="*/ 3223846 h 3250864"/>
              <a:gd name="connsiteX8" fmla="*/ 5896708 w 5903905"/>
              <a:gd name="connsiteY8" fmla="*/ 2708031 h 3250864"/>
              <a:gd name="connsiteX9" fmla="*/ 5134708 w 5903905"/>
              <a:gd name="connsiteY9" fmla="*/ 1746739 h 3250864"/>
              <a:gd name="connsiteX10" fmla="*/ 4360985 w 5903905"/>
              <a:gd name="connsiteY10" fmla="*/ 750277 h 3250864"/>
              <a:gd name="connsiteX11" fmla="*/ 4501662 w 5903905"/>
              <a:gd name="connsiteY11" fmla="*/ 0 h 3250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03905" h="3250864">
                <a:moveTo>
                  <a:pt x="0" y="1617785"/>
                </a:moveTo>
                <a:cubicBezTo>
                  <a:pt x="14654" y="1876669"/>
                  <a:pt x="29308" y="2135554"/>
                  <a:pt x="199293" y="2227385"/>
                </a:cubicBezTo>
                <a:cubicBezTo>
                  <a:pt x="369278" y="2319216"/>
                  <a:pt x="666262" y="2217615"/>
                  <a:pt x="1019908" y="2168769"/>
                </a:cubicBezTo>
                <a:cubicBezTo>
                  <a:pt x="1373554" y="2119923"/>
                  <a:pt x="1975339" y="1883508"/>
                  <a:pt x="2321170" y="1934308"/>
                </a:cubicBezTo>
                <a:cubicBezTo>
                  <a:pt x="2667001" y="1985108"/>
                  <a:pt x="2926862" y="2268415"/>
                  <a:pt x="3094893" y="2473569"/>
                </a:cubicBezTo>
                <a:cubicBezTo>
                  <a:pt x="3262924" y="2678723"/>
                  <a:pt x="3114431" y="3048000"/>
                  <a:pt x="3329354" y="3165231"/>
                </a:cubicBezTo>
                <a:cubicBezTo>
                  <a:pt x="3544277" y="3282462"/>
                  <a:pt x="4030785" y="3167185"/>
                  <a:pt x="4384431" y="3176954"/>
                </a:cubicBezTo>
                <a:cubicBezTo>
                  <a:pt x="4738077" y="3186723"/>
                  <a:pt x="5199185" y="3302000"/>
                  <a:pt x="5451231" y="3223846"/>
                </a:cubicBezTo>
                <a:cubicBezTo>
                  <a:pt x="5703277" y="3145692"/>
                  <a:pt x="5949462" y="2954215"/>
                  <a:pt x="5896708" y="2708031"/>
                </a:cubicBezTo>
                <a:cubicBezTo>
                  <a:pt x="5843954" y="2461847"/>
                  <a:pt x="5390662" y="2073031"/>
                  <a:pt x="5134708" y="1746739"/>
                </a:cubicBezTo>
                <a:cubicBezTo>
                  <a:pt x="4878754" y="1420447"/>
                  <a:pt x="4466493" y="1041400"/>
                  <a:pt x="4360985" y="750277"/>
                </a:cubicBezTo>
                <a:cubicBezTo>
                  <a:pt x="4255477" y="459154"/>
                  <a:pt x="4501662" y="0"/>
                  <a:pt x="4501662" y="0"/>
                </a:cubicBezTo>
              </a:path>
            </a:pathLst>
          </a:custGeom>
          <a:noFill/>
          <a:ln w="508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8409161" y="3438147"/>
            <a:ext cx="2298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07B1A"/>
                </a:solidFill>
              </a:rPr>
              <a:t>S is the set of </a:t>
            </a:r>
          </a:p>
          <a:p>
            <a:r>
              <a:rPr lang="en-US" b="1" dirty="0">
                <a:solidFill>
                  <a:srgbClr val="F07B1A"/>
                </a:solidFill>
              </a:rPr>
              <a:t>edges selected so far.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30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79" y="-190735"/>
            <a:ext cx="8943701" cy="1325563"/>
          </a:xfrm>
        </p:spPr>
        <p:txBody>
          <a:bodyPr>
            <a:normAutofit/>
          </a:bodyPr>
          <a:lstStyle/>
          <a:p>
            <a:r>
              <a:rPr lang="en-US" dirty="0"/>
              <a:t>Partway through Prim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4710" y="953359"/>
            <a:ext cx="7886700" cy="4351338"/>
          </a:xfrm>
        </p:spPr>
        <p:txBody>
          <a:bodyPr/>
          <a:lstStyle/>
          <a:p>
            <a:r>
              <a:rPr lang="en-US" dirty="0"/>
              <a:t>Assume that our choices </a:t>
            </a:r>
            <a:r>
              <a:rPr lang="en-US" b="1" dirty="0"/>
              <a:t>S</a:t>
            </a:r>
            <a:r>
              <a:rPr lang="en-US" dirty="0"/>
              <a:t> so far are </a:t>
            </a:r>
            <a:r>
              <a:rPr lang="en-US" b="1" dirty="0"/>
              <a:t>safe.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they don’t rule out success</a:t>
            </a:r>
          </a:p>
          <a:p>
            <a:r>
              <a:rPr lang="en-US" dirty="0"/>
              <a:t>Consider the cut </a:t>
            </a:r>
            <a:r>
              <a:rPr lang="en-US" dirty="0">
                <a:solidFill>
                  <a:schemeClr val="accent4"/>
                </a:solidFill>
              </a:rPr>
              <a:t>{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visited</a:t>
            </a:r>
            <a:r>
              <a:rPr lang="en-US" dirty="0">
                <a:solidFill>
                  <a:schemeClr val="accent4"/>
                </a:solidFill>
              </a:rPr>
              <a:t>, </a:t>
            </a:r>
            <a:r>
              <a:rPr lang="en-US" b="1" dirty="0">
                <a:solidFill>
                  <a:srgbClr val="16B4A1"/>
                </a:solidFill>
              </a:rPr>
              <a:t>unvisited</a:t>
            </a:r>
            <a:r>
              <a:rPr lang="en-US" dirty="0">
                <a:solidFill>
                  <a:schemeClr val="accent4"/>
                </a:solidFill>
              </a:rPr>
              <a:t>}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S respects this cut.</a:t>
            </a:r>
          </a:p>
          <a:p>
            <a:r>
              <a:rPr lang="en-US" dirty="0"/>
              <a:t>The edge we add next is a </a:t>
            </a:r>
            <a:r>
              <a:rPr lang="en-US" b="1" dirty="0">
                <a:solidFill>
                  <a:srgbClr val="C244C6"/>
                </a:solidFill>
              </a:rPr>
              <a:t>light edge</a:t>
            </a:r>
            <a:r>
              <a:rPr lang="en-US" dirty="0"/>
              <a:t>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Least weight of any edge crossing the cut</a:t>
            </a:r>
            <a:r>
              <a:rPr lang="en-US" dirty="0"/>
              <a:t>.</a:t>
            </a:r>
          </a:p>
          <a:p>
            <a:endParaRPr lang="en-US" dirty="0">
              <a:solidFill>
                <a:schemeClr val="accent4"/>
              </a:solidFill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4267201" y="4044258"/>
            <a:ext cx="6189785" cy="2825225"/>
            <a:chOff x="1453662" y="3624469"/>
            <a:chExt cx="6764215" cy="3266443"/>
          </a:xfrm>
        </p:grpSpPr>
        <p:sp>
          <p:nvSpPr>
            <p:cNvPr id="26" name="TextBox 25"/>
            <p:cNvSpPr txBox="1"/>
            <p:nvPr/>
          </p:nvSpPr>
          <p:spPr>
            <a:xfrm>
              <a:off x="5499732" y="3685719"/>
              <a:ext cx="785446" cy="533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810574" y="3624469"/>
              <a:ext cx="785446" cy="533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1453662" y="3868614"/>
              <a:ext cx="6764215" cy="3022298"/>
              <a:chOff x="757604" y="2250830"/>
              <a:chExt cx="7589227" cy="3710924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6096000" y="2250830"/>
                <a:ext cx="562708" cy="56270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4255477" y="2250830"/>
                <a:ext cx="562708" cy="562708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</a:t>
                </a:r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2438400" y="2250830"/>
                <a:ext cx="562708" cy="562708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B</a:t>
                </a: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757604" y="3681045"/>
                <a:ext cx="562708" cy="562708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A</a:t>
                </a: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2438400" y="5099538"/>
                <a:ext cx="562708" cy="56270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H</a:t>
                </a: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267200" y="5099538"/>
                <a:ext cx="562708" cy="562708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G</a:t>
                </a: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6096000" y="5099538"/>
                <a:ext cx="562708" cy="562708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F</a:t>
                </a: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3411415" y="3681045"/>
                <a:ext cx="562708" cy="562708"/>
              </a:xfrm>
              <a:prstGeom prst="ellipse">
                <a:avLst/>
              </a:prstGeom>
              <a:solidFill>
                <a:schemeClr val="accent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I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7784123" y="3681045"/>
                <a:ext cx="562708" cy="562708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cxnSp>
            <p:nvCxnSpPr>
              <p:cNvPr id="13" name="Straight Connector 12"/>
              <p:cNvCxnSpPr>
                <a:stCxn id="9" idx="5"/>
                <a:endCxn id="14" idx="1"/>
              </p:cNvCxnSpPr>
              <p:nvPr/>
            </p:nvCxnSpPr>
            <p:spPr>
              <a:xfrm>
                <a:off x="4735778" y="2731131"/>
                <a:ext cx="1442629" cy="2450814"/>
              </a:xfrm>
              <a:prstGeom prst="line">
                <a:avLst/>
              </a:prstGeom>
              <a:ln w="889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stCxn id="9" idx="6"/>
                <a:endCxn id="8" idx="2"/>
              </p:cNvCxnSpPr>
              <p:nvPr/>
            </p:nvCxnSpPr>
            <p:spPr>
              <a:xfrm>
                <a:off x="4818185" y="2532184"/>
                <a:ext cx="1277815" cy="0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stCxn id="16" idx="1"/>
                <a:endCxn id="8" idx="5"/>
              </p:cNvCxnSpPr>
              <p:nvPr/>
            </p:nvCxnSpPr>
            <p:spPr>
              <a:xfrm flipH="1" flipV="1">
                <a:off x="6576301" y="2731131"/>
                <a:ext cx="1290229" cy="1032321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stCxn id="16" idx="3"/>
                <a:endCxn id="14" idx="7"/>
              </p:cNvCxnSpPr>
              <p:nvPr/>
            </p:nvCxnSpPr>
            <p:spPr>
              <a:xfrm flipH="1">
                <a:off x="6576301" y="4161346"/>
                <a:ext cx="1290229" cy="1020599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stCxn id="8" idx="4"/>
                <a:endCxn id="14" idx="0"/>
              </p:cNvCxnSpPr>
              <p:nvPr/>
            </p:nvCxnSpPr>
            <p:spPr>
              <a:xfrm>
                <a:off x="6377354" y="2813538"/>
                <a:ext cx="0" cy="2286000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stCxn id="15" idx="5"/>
                <a:endCxn id="13" idx="1"/>
              </p:cNvCxnSpPr>
              <p:nvPr/>
            </p:nvCxnSpPr>
            <p:spPr>
              <a:xfrm>
                <a:off x="3891716" y="4161346"/>
                <a:ext cx="457891" cy="1020599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stCxn id="13" idx="6"/>
                <a:endCxn id="14" idx="2"/>
              </p:cNvCxnSpPr>
              <p:nvPr/>
            </p:nvCxnSpPr>
            <p:spPr>
              <a:xfrm>
                <a:off x="4829908" y="5380892"/>
                <a:ext cx="1266092" cy="0"/>
              </a:xfrm>
              <a:prstGeom prst="line">
                <a:avLst/>
              </a:prstGeom>
              <a:ln w="889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15" idx="0"/>
                <a:endCxn id="9" idx="3"/>
              </p:cNvCxnSpPr>
              <p:nvPr/>
            </p:nvCxnSpPr>
            <p:spPr>
              <a:xfrm flipV="1">
                <a:off x="3692769" y="2731131"/>
                <a:ext cx="645115" cy="949914"/>
              </a:xfrm>
              <a:prstGeom prst="line">
                <a:avLst/>
              </a:prstGeom>
              <a:ln w="889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stCxn id="10" idx="6"/>
                <a:endCxn id="9" idx="2"/>
              </p:cNvCxnSpPr>
              <p:nvPr/>
            </p:nvCxnSpPr>
            <p:spPr>
              <a:xfrm>
                <a:off x="3001108" y="2532184"/>
                <a:ext cx="1254369" cy="0"/>
              </a:xfrm>
              <a:prstGeom prst="line">
                <a:avLst/>
              </a:prstGeom>
              <a:ln w="889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stCxn id="11" idx="7"/>
                <a:endCxn id="10" idx="3"/>
              </p:cNvCxnSpPr>
              <p:nvPr/>
            </p:nvCxnSpPr>
            <p:spPr>
              <a:xfrm flipV="1">
                <a:off x="1237905" y="2731131"/>
                <a:ext cx="1282902" cy="1032321"/>
              </a:xfrm>
              <a:prstGeom prst="line">
                <a:avLst/>
              </a:prstGeom>
              <a:ln w="10477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stCxn id="11" idx="5"/>
                <a:endCxn id="12" idx="1"/>
              </p:cNvCxnSpPr>
              <p:nvPr/>
            </p:nvCxnSpPr>
            <p:spPr>
              <a:xfrm>
                <a:off x="1237905" y="4161346"/>
                <a:ext cx="1282902" cy="1020599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stCxn id="13" idx="2"/>
                <a:endCxn id="12" idx="6"/>
              </p:cNvCxnSpPr>
              <p:nvPr/>
            </p:nvCxnSpPr>
            <p:spPr>
              <a:xfrm flipH="1">
                <a:off x="3001108" y="5380892"/>
                <a:ext cx="1266092" cy="0"/>
              </a:xfrm>
              <a:prstGeom prst="line">
                <a:avLst/>
              </a:prstGeom>
              <a:ln w="127000">
                <a:solidFill>
                  <a:srgbClr val="EA53F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stCxn id="15" idx="3"/>
                <a:endCxn id="12" idx="7"/>
              </p:cNvCxnSpPr>
              <p:nvPr/>
            </p:nvCxnSpPr>
            <p:spPr>
              <a:xfrm flipH="1">
                <a:off x="2918701" y="4161346"/>
                <a:ext cx="575121" cy="1020599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7151077" y="2773558"/>
                <a:ext cx="785446" cy="65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4"/>
                    </a:solidFill>
                  </a:rPr>
                  <a:t>9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7244861" y="4615488"/>
                <a:ext cx="785446" cy="65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4"/>
                    </a:solidFill>
                  </a:rPr>
                  <a:t>10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6365631" y="3666041"/>
                <a:ext cx="785446" cy="65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4"/>
                    </a:solidFill>
                  </a:rPr>
                  <a:t>14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5287108" y="3373680"/>
                <a:ext cx="785446" cy="65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4"/>
                    </a:solidFill>
                  </a:rPr>
                  <a:t>4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157628" y="4715872"/>
                <a:ext cx="785446" cy="65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4"/>
                    </a:solidFill>
                  </a:rPr>
                  <a:t>2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056100" y="3063006"/>
                <a:ext cx="785446" cy="65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4"/>
                    </a:solidFill>
                  </a:rPr>
                  <a:t>2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3226767" y="5306373"/>
                <a:ext cx="785446" cy="65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4"/>
                    </a:solidFill>
                  </a:rPr>
                  <a:t>1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822707" y="4384655"/>
                <a:ext cx="785446" cy="65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4"/>
                    </a:solidFill>
                  </a:rPr>
                  <a:t>7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120661" y="4403987"/>
                <a:ext cx="785446" cy="65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4"/>
                    </a:solidFill>
                  </a:rPr>
                  <a:t>6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436250" y="4573062"/>
                <a:ext cx="785446" cy="65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4"/>
                    </a:solidFill>
                  </a:rPr>
                  <a:t>8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cxnSp>
            <p:nvCxnSpPr>
              <p:cNvPr id="37" name="Straight Connector 36"/>
              <p:cNvCxnSpPr>
                <a:stCxn id="12" idx="0"/>
                <a:endCxn id="10" idx="4"/>
              </p:cNvCxnSpPr>
              <p:nvPr/>
            </p:nvCxnSpPr>
            <p:spPr>
              <a:xfrm flipV="1">
                <a:off x="2719754" y="2813538"/>
                <a:ext cx="0" cy="2286000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>
                <a:off x="2696016" y="3194556"/>
                <a:ext cx="785446" cy="65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>
                    <a:solidFill>
                      <a:schemeClr val="accent4"/>
                    </a:solidFill>
                  </a:rPr>
                  <a:t>11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482619" y="2639215"/>
                <a:ext cx="785446" cy="655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4"/>
                    </a:solidFill>
                  </a:rPr>
                  <a:t>4</a:t>
                </a:r>
                <a:endParaRPr lang="en-US" dirty="0">
                  <a:solidFill>
                    <a:schemeClr val="accent4"/>
                  </a:solidFill>
                </a:endParaRPr>
              </a:p>
            </p:txBody>
          </p:sp>
        </p:grpSp>
      </p:grpSp>
      <p:sp>
        <p:nvSpPr>
          <p:cNvPr id="45" name="Freeform 44"/>
          <p:cNvSpPr/>
          <p:nvPr/>
        </p:nvSpPr>
        <p:spPr>
          <a:xfrm>
            <a:off x="3985847" y="4044257"/>
            <a:ext cx="5270859" cy="2735050"/>
          </a:xfrm>
          <a:custGeom>
            <a:avLst/>
            <a:gdLst>
              <a:gd name="connsiteX0" fmla="*/ 0 w 5903905"/>
              <a:gd name="connsiteY0" fmla="*/ 1617785 h 3250864"/>
              <a:gd name="connsiteX1" fmla="*/ 199293 w 5903905"/>
              <a:gd name="connsiteY1" fmla="*/ 2227385 h 3250864"/>
              <a:gd name="connsiteX2" fmla="*/ 1019908 w 5903905"/>
              <a:gd name="connsiteY2" fmla="*/ 2168769 h 3250864"/>
              <a:gd name="connsiteX3" fmla="*/ 2321170 w 5903905"/>
              <a:gd name="connsiteY3" fmla="*/ 1934308 h 3250864"/>
              <a:gd name="connsiteX4" fmla="*/ 3094893 w 5903905"/>
              <a:gd name="connsiteY4" fmla="*/ 2473569 h 3250864"/>
              <a:gd name="connsiteX5" fmla="*/ 3329354 w 5903905"/>
              <a:gd name="connsiteY5" fmla="*/ 3165231 h 3250864"/>
              <a:gd name="connsiteX6" fmla="*/ 4384431 w 5903905"/>
              <a:gd name="connsiteY6" fmla="*/ 3176954 h 3250864"/>
              <a:gd name="connsiteX7" fmla="*/ 5451231 w 5903905"/>
              <a:gd name="connsiteY7" fmla="*/ 3223846 h 3250864"/>
              <a:gd name="connsiteX8" fmla="*/ 5896708 w 5903905"/>
              <a:gd name="connsiteY8" fmla="*/ 2708031 h 3250864"/>
              <a:gd name="connsiteX9" fmla="*/ 5134708 w 5903905"/>
              <a:gd name="connsiteY9" fmla="*/ 1746739 h 3250864"/>
              <a:gd name="connsiteX10" fmla="*/ 4360985 w 5903905"/>
              <a:gd name="connsiteY10" fmla="*/ 750277 h 3250864"/>
              <a:gd name="connsiteX11" fmla="*/ 4501662 w 5903905"/>
              <a:gd name="connsiteY11" fmla="*/ 0 h 3250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903905" h="3250864">
                <a:moveTo>
                  <a:pt x="0" y="1617785"/>
                </a:moveTo>
                <a:cubicBezTo>
                  <a:pt x="14654" y="1876669"/>
                  <a:pt x="29308" y="2135554"/>
                  <a:pt x="199293" y="2227385"/>
                </a:cubicBezTo>
                <a:cubicBezTo>
                  <a:pt x="369278" y="2319216"/>
                  <a:pt x="666262" y="2217615"/>
                  <a:pt x="1019908" y="2168769"/>
                </a:cubicBezTo>
                <a:cubicBezTo>
                  <a:pt x="1373554" y="2119923"/>
                  <a:pt x="1975339" y="1883508"/>
                  <a:pt x="2321170" y="1934308"/>
                </a:cubicBezTo>
                <a:cubicBezTo>
                  <a:pt x="2667001" y="1985108"/>
                  <a:pt x="2926862" y="2268415"/>
                  <a:pt x="3094893" y="2473569"/>
                </a:cubicBezTo>
                <a:cubicBezTo>
                  <a:pt x="3262924" y="2678723"/>
                  <a:pt x="3114431" y="3048000"/>
                  <a:pt x="3329354" y="3165231"/>
                </a:cubicBezTo>
                <a:cubicBezTo>
                  <a:pt x="3544277" y="3282462"/>
                  <a:pt x="4030785" y="3167185"/>
                  <a:pt x="4384431" y="3176954"/>
                </a:cubicBezTo>
                <a:cubicBezTo>
                  <a:pt x="4738077" y="3186723"/>
                  <a:pt x="5199185" y="3302000"/>
                  <a:pt x="5451231" y="3223846"/>
                </a:cubicBezTo>
                <a:cubicBezTo>
                  <a:pt x="5703277" y="3145692"/>
                  <a:pt x="5949462" y="2954215"/>
                  <a:pt x="5896708" y="2708031"/>
                </a:cubicBezTo>
                <a:cubicBezTo>
                  <a:pt x="5843954" y="2461847"/>
                  <a:pt x="5390662" y="2073031"/>
                  <a:pt x="5134708" y="1746739"/>
                </a:cubicBezTo>
                <a:cubicBezTo>
                  <a:pt x="4878754" y="1420447"/>
                  <a:pt x="4466493" y="1041400"/>
                  <a:pt x="4360985" y="750277"/>
                </a:cubicBezTo>
                <a:cubicBezTo>
                  <a:pt x="4255477" y="459154"/>
                  <a:pt x="4501662" y="0"/>
                  <a:pt x="4501662" y="0"/>
                </a:cubicBezTo>
              </a:path>
            </a:pathLst>
          </a:custGeom>
          <a:noFill/>
          <a:ln w="508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8409161" y="3438147"/>
            <a:ext cx="2298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07B1A"/>
                </a:solidFill>
              </a:rPr>
              <a:t>S is the set of </a:t>
            </a:r>
          </a:p>
          <a:p>
            <a:r>
              <a:rPr lang="en-US" b="1" dirty="0">
                <a:solidFill>
                  <a:srgbClr val="F07B1A"/>
                </a:solidFill>
              </a:rPr>
              <a:t>edges selected so far.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825262" y="6387750"/>
            <a:ext cx="201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44C6"/>
                </a:solidFill>
              </a:rPr>
              <a:t>add this one next</a:t>
            </a:r>
          </a:p>
        </p:txBody>
      </p:sp>
      <p:sp>
        <p:nvSpPr>
          <p:cNvPr id="48" name="Freeform 47"/>
          <p:cNvSpPr/>
          <p:nvPr/>
        </p:nvSpPr>
        <p:spPr>
          <a:xfrm>
            <a:off x="4583724" y="6564923"/>
            <a:ext cx="1688123" cy="239866"/>
          </a:xfrm>
          <a:custGeom>
            <a:avLst/>
            <a:gdLst>
              <a:gd name="connsiteX0" fmla="*/ 1688123 w 1688123"/>
              <a:gd name="connsiteY0" fmla="*/ 0 h 239866"/>
              <a:gd name="connsiteX1" fmla="*/ 1430215 w 1688123"/>
              <a:gd name="connsiteY1" fmla="*/ 234462 h 239866"/>
              <a:gd name="connsiteX2" fmla="*/ 762000 w 1688123"/>
              <a:gd name="connsiteY2" fmla="*/ 152400 h 239866"/>
              <a:gd name="connsiteX3" fmla="*/ 0 w 1688123"/>
              <a:gd name="connsiteY3" fmla="*/ 11723 h 239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8123" h="239866">
                <a:moveTo>
                  <a:pt x="1688123" y="0"/>
                </a:moveTo>
                <a:cubicBezTo>
                  <a:pt x="1636346" y="104531"/>
                  <a:pt x="1584569" y="209062"/>
                  <a:pt x="1430215" y="234462"/>
                </a:cubicBezTo>
                <a:cubicBezTo>
                  <a:pt x="1275861" y="259862"/>
                  <a:pt x="1000369" y="189523"/>
                  <a:pt x="762000" y="152400"/>
                </a:cubicBezTo>
                <a:cubicBezTo>
                  <a:pt x="523631" y="115277"/>
                  <a:pt x="0" y="11723"/>
                  <a:pt x="0" y="11723"/>
                </a:cubicBezTo>
              </a:path>
            </a:pathLst>
          </a:custGeom>
          <a:noFill/>
          <a:ln w="22225">
            <a:solidFill>
              <a:srgbClr val="C244C6"/>
            </a:solidFill>
            <a:head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1718458" y="3813663"/>
            <a:ext cx="297494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By the Lemma</a:t>
            </a:r>
            <a:r>
              <a:rPr lang="en-US" sz="2800"/>
              <a:t>, </a:t>
            </a:r>
            <a:r>
              <a:rPr lang="en-US" sz="2800" b="1">
                <a:solidFill>
                  <a:srgbClr val="C244C6"/>
                </a:solidFill>
              </a:rPr>
              <a:t>that </a:t>
            </a:r>
            <a:r>
              <a:rPr lang="en-US" sz="2800" b="1" dirty="0">
                <a:solidFill>
                  <a:srgbClr val="C244C6"/>
                </a:solidFill>
              </a:rPr>
              <a:t>edge </a:t>
            </a:r>
            <a:r>
              <a:rPr lang="en-US" sz="2800" dirty="0"/>
              <a:t>is </a:t>
            </a:r>
            <a:r>
              <a:rPr lang="en-US" sz="2800" b="1" dirty="0"/>
              <a:t>safe</a:t>
            </a:r>
            <a:r>
              <a:rPr lang="en-US" sz="2800" dirty="0"/>
              <a:t>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400" dirty="0">
                <a:solidFill>
                  <a:schemeClr val="accent4"/>
                </a:solidFill>
              </a:rPr>
              <a:t>it also doesn’t rule out success.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575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Spanning Tree</a:t>
            </a:r>
            <a:br>
              <a:rPr lang="en-US" sz="3200" dirty="0">
                <a:solidFill>
                  <a:schemeClr val="accent4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Say we have an undirected weighted graph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6200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779477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39624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281604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39624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7912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200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4935415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08123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4" name="Straight Connector 13"/>
          <p:cNvCxnSpPr>
            <a:stCxn id="5" idx="5"/>
            <a:endCxn id="10" idx="1"/>
          </p:cNvCxnSpPr>
          <p:nvPr/>
        </p:nvCxnSpPr>
        <p:spPr>
          <a:xfrm>
            <a:off x="6259779" y="2731131"/>
            <a:ext cx="1442629" cy="2450814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" idx="6"/>
            <a:endCxn id="4" idx="2"/>
          </p:cNvCxnSpPr>
          <p:nvPr/>
        </p:nvCxnSpPr>
        <p:spPr>
          <a:xfrm>
            <a:off x="6342186" y="2532184"/>
            <a:ext cx="1277815" cy="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2" idx="1"/>
            <a:endCxn id="4" idx="5"/>
          </p:cNvCxnSpPr>
          <p:nvPr/>
        </p:nvCxnSpPr>
        <p:spPr>
          <a:xfrm flipH="1" flipV="1">
            <a:off x="8100302" y="2731132"/>
            <a:ext cx="1290229" cy="1032321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3"/>
            <a:endCxn id="10" idx="7"/>
          </p:cNvCxnSpPr>
          <p:nvPr/>
        </p:nvCxnSpPr>
        <p:spPr>
          <a:xfrm flipH="1">
            <a:off x="8100302" y="4161347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4" idx="4"/>
            <a:endCxn id="10" idx="0"/>
          </p:cNvCxnSpPr>
          <p:nvPr/>
        </p:nvCxnSpPr>
        <p:spPr>
          <a:xfrm>
            <a:off x="79013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1" idx="5"/>
            <a:endCxn id="9" idx="1"/>
          </p:cNvCxnSpPr>
          <p:nvPr/>
        </p:nvCxnSpPr>
        <p:spPr>
          <a:xfrm>
            <a:off x="5415717" y="4161347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9" idx="6"/>
            <a:endCxn id="10" idx="2"/>
          </p:cNvCxnSpPr>
          <p:nvPr/>
        </p:nvCxnSpPr>
        <p:spPr>
          <a:xfrm>
            <a:off x="6353908" y="5380892"/>
            <a:ext cx="1266092" cy="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1" idx="0"/>
            <a:endCxn id="5" idx="3"/>
          </p:cNvCxnSpPr>
          <p:nvPr/>
        </p:nvCxnSpPr>
        <p:spPr>
          <a:xfrm flipV="1">
            <a:off x="5216770" y="2731131"/>
            <a:ext cx="645115" cy="949914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" idx="6"/>
            <a:endCxn id="5" idx="2"/>
          </p:cNvCxnSpPr>
          <p:nvPr/>
        </p:nvCxnSpPr>
        <p:spPr>
          <a:xfrm>
            <a:off x="4525109" y="2532184"/>
            <a:ext cx="1254369" cy="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7" idx="7"/>
            <a:endCxn id="6" idx="3"/>
          </p:cNvCxnSpPr>
          <p:nvPr/>
        </p:nvCxnSpPr>
        <p:spPr>
          <a:xfrm flipV="1">
            <a:off x="2761905" y="2731132"/>
            <a:ext cx="1282902" cy="1032321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7" idx="5"/>
            <a:endCxn id="8" idx="1"/>
          </p:cNvCxnSpPr>
          <p:nvPr/>
        </p:nvCxnSpPr>
        <p:spPr>
          <a:xfrm>
            <a:off x="2761905" y="4161347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9" idx="2"/>
            <a:endCxn id="8" idx="6"/>
          </p:cNvCxnSpPr>
          <p:nvPr/>
        </p:nvCxnSpPr>
        <p:spPr>
          <a:xfrm flipH="1">
            <a:off x="4525108" y="5380892"/>
            <a:ext cx="1266092" cy="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3"/>
            <a:endCxn id="8" idx="7"/>
          </p:cNvCxnSpPr>
          <p:nvPr/>
        </p:nvCxnSpPr>
        <p:spPr>
          <a:xfrm flipH="1">
            <a:off x="4442702" y="4161347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811108" y="205188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675077" y="277355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768861" y="46154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889631" y="36660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811108" y="337368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64389" y="49511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80099" y="306300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994031" y="491312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778191" y="441876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644661" y="44039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960250" y="457306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64" name="Straight Connector 63"/>
          <p:cNvCxnSpPr>
            <a:stCxn id="8" idx="0"/>
            <a:endCxn id="6" idx="4"/>
          </p:cNvCxnSpPr>
          <p:nvPr/>
        </p:nvCxnSpPr>
        <p:spPr>
          <a:xfrm flipV="1">
            <a:off x="42437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260994" y="342420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894385" y="206517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007315" y="28804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152650" y="6061262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spanning tree</a:t>
            </a:r>
            <a:r>
              <a:rPr lang="en-US" sz="2400" dirty="0"/>
              <a:t> is a </a:t>
            </a:r>
            <a:r>
              <a:rPr lang="en-US" sz="2400" b="1" dirty="0"/>
              <a:t>tree</a:t>
            </a:r>
            <a:r>
              <a:rPr lang="en-US" sz="2400" dirty="0"/>
              <a:t> that connects all of the vertices.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9982" y="5662246"/>
            <a:ext cx="718737" cy="1059956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8968500" y="4894641"/>
            <a:ext cx="1794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 </a:t>
            </a:r>
            <a:r>
              <a:rPr lang="en-US" sz="1600" b="1" dirty="0"/>
              <a:t>tree</a:t>
            </a:r>
            <a:r>
              <a:rPr lang="en-US" sz="1600" dirty="0"/>
              <a:t> is a connected graph with no cycles!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493715" y="1941360"/>
            <a:ext cx="1793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07B1A"/>
                </a:solidFill>
              </a:rPr>
              <a:t>This is also a spanning tree.</a:t>
            </a:r>
            <a:endParaRPr lang="en-US" dirty="0">
              <a:solidFill>
                <a:srgbClr val="F07B1A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220890" y="2574282"/>
            <a:ext cx="179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07B1A"/>
                </a:solidFill>
              </a:rPr>
              <a:t>It has cost 37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9826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Hooray!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greedy choices </a:t>
            </a:r>
            <a:r>
              <a:rPr lang="en-US" b="1" dirty="0"/>
              <a:t>don’t rule out success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This is enough </a:t>
            </a:r>
            <a:r>
              <a:rPr lang="en-US" dirty="0">
                <a:solidFill>
                  <a:schemeClr val="accent4"/>
                </a:solidFill>
              </a:rPr>
              <a:t>(along with an argument by induction) </a:t>
            </a:r>
            <a:r>
              <a:rPr lang="en-US" dirty="0"/>
              <a:t>to guarantee correctness of Prim’s algorithm.</a:t>
            </a:r>
          </a:p>
        </p:txBody>
      </p:sp>
    </p:spTree>
    <p:extLst>
      <p:ext uri="{BB962C8B-B14F-4D97-AF65-F5344CB8AC3E}">
        <p14:creationId xmlns:p14="http://schemas.microsoft.com/office/powerpoint/2010/main" val="1903163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6911" y="1"/>
            <a:ext cx="7886700" cy="1325563"/>
          </a:xfrm>
        </p:spPr>
        <p:txBody>
          <a:bodyPr/>
          <a:lstStyle/>
          <a:p>
            <a:r>
              <a:rPr lang="en-US" dirty="0"/>
              <a:t>Formally(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7481" y="1207477"/>
            <a:ext cx="7886700" cy="52273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Inductive hypothesis: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adding the </a:t>
            </a:r>
            <a:r>
              <a:rPr lang="en-US" dirty="0" err="1">
                <a:solidFill>
                  <a:schemeClr val="accent4"/>
                </a:solidFill>
              </a:rPr>
              <a:t>t’th</a:t>
            </a:r>
            <a:r>
              <a:rPr lang="en-US" dirty="0">
                <a:solidFill>
                  <a:schemeClr val="accent4"/>
                </a:solidFill>
              </a:rPr>
              <a:t> edge, there exists an MST with the edges added so far.</a:t>
            </a:r>
          </a:p>
          <a:p>
            <a:r>
              <a:rPr lang="en-US" dirty="0"/>
              <a:t>Base case: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adding the 0’th edge, there exists an MST with the edges added so far.  </a:t>
            </a:r>
            <a:r>
              <a:rPr lang="en-US" b="1" dirty="0">
                <a:solidFill>
                  <a:schemeClr val="accent4"/>
                </a:solidFill>
              </a:rPr>
              <a:t>YEP.</a:t>
            </a:r>
          </a:p>
          <a:p>
            <a:r>
              <a:rPr lang="en-US" dirty="0"/>
              <a:t>Inductive step: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If the inductive hypothesis holds for t (aka, the choices so far are safe), then it holds for t+1 (aka, the next edge we add is safe).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That’s what we just showed.</a:t>
            </a:r>
          </a:p>
          <a:p>
            <a:r>
              <a:rPr lang="en-US" dirty="0"/>
              <a:t>Conclusion: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After adding the n-1’st edge, there exists an MST with the edges added so far.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At this point we have a spanning tree, so it better be minimal.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041" y="263237"/>
            <a:ext cx="994804" cy="13023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352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Does it work?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That is, does it actually return a MST?</a:t>
            </a:r>
            <a:endParaRPr lang="en-US" sz="4000" b="1" dirty="0">
              <a:solidFill>
                <a:schemeClr val="accent4"/>
              </a:solidFill>
            </a:endParaRPr>
          </a:p>
          <a:p>
            <a:pPr lvl="2"/>
            <a:r>
              <a:rPr lang="en-US" sz="3600" b="1" dirty="0">
                <a:solidFill>
                  <a:srgbClr val="F07B1A"/>
                </a:solidFill>
              </a:rPr>
              <a:t>Yes!</a:t>
            </a:r>
          </a:p>
          <a:p>
            <a:pPr lvl="1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we actually implement this?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pseudocode above says “</a:t>
            </a:r>
            <a:r>
              <a:rPr lang="en-US" dirty="0" err="1">
                <a:solidFill>
                  <a:schemeClr val="accent4"/>
                </a:solidFill>
              </a:rPr>
              <a:t>slowPrim</a:t>
            </a:r>
            <a:r>
              <a:rPr lang="en-US" dirty="0">
                <a:solidFill>
                  <a:schemeClr val="accent4"/>
                </a:solidFill>
              </a:rPr>
              <a:t>”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1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8303" y="-40063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How do we actually implement this?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070" y="1111758"/>
            <a:ext cx="7886700" cy="4351338"/>
          </a:xfrm>
        </p:spPr>
        <p:txBody>
          <a:bodyPr/>
          <a:lstStyle/>
          <a:p>
            <a:r>
              <a:rPr lang="en-US" dirty="0"/>
              <a:t>Each vertex keeps: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</a:t>
            </a:r>
            <a:r>
              <a:rPr lang="en-US" b="1" dirty="0">
                <a:solidFill>
                  <a:schemeClr val="accent4"/>
                </a:solidFill>
              </a:rPr>
              <a:t>distance</a:t>
            </a:r>
            <a:r>
              <a:rPr lang="en-US" dirty="0">
                <a:solidFill>
                  <a:schemeClr val="accent4"/>
                </a:solidFill>
              </a:rPr>
              <a:t> from itself to the </a:t>
            </a:r>
            <a:r>
              <a:rPr lang="en-US" b="1" dirty="0">
                <a:solidFill>
                  <a:schemeClr val="accent4"/>
                </a:solidFill>
              </a:rPr>
              <a:t>growing spanning tree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how to get there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1963946" y="3569570"/>
            <a:ext cx="6131169" cy="2919046"/>
            <a:chOff x="781050" y="3106960"/>
            <a:chExt cx="7589227" cy="3610363"/>
          </a:xfrm>
        </p:grpSpPr>
        <p:sp>
          <p:nvSpPr>
            <p:cNvPr id="53" name="Oval 52"/>
            <p:cNvSpPr/>
            <p:nvPr/>
          </p:nvSpPr>
          <p:spPr>
            <a:xfrm>
              <a:off x="6119446" y="3305907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4278923" y="3305907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2461846" y="3305907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781050" y="4736122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57" name="Oval 56"/>
            <p:cNvSpPr/>
            <p:nvPr/>
          </p:nvSpPr>
          <p:spPr>
            <a:xfrm>
              <a:off x="2461846" y="615461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58" name="Oval 57"/>
            <p:cNvSpPr/>
            <p:nvPr/>
          </p:nvSpPr>
          <p:spPr>
            <a:xfrm>
              <a:off x="4290646" y="615461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59" name="Oval 58"/>
            <p:cNvSpPr/>
            <p:nvPr/>
          </p:nvSpPr>
          <p:spPr>
            <a:xfrm>
              <a:off x="6119446" y="615461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60" name="Oval 59"/>
            <p:cNvSpPr/>
            <p:nvPr/>
          </p:nvSpPr>
          <p:spPr>
            <a:xfrm>
              <a:off x="3434861" y="4736122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807569" y="4736122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4759224" y="3786208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4841631" y="3587261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 flipV="1">
              <a:off x="6599747" y="3786208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6599747" y="5216423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6400800" y="3868615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3915162" y="5216423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853354" y="6435969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3716215" y="3786208"/>
              <a:ext cx="645115" cy="949914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024554" y="3587261"/>
              <a:ext cx="1254369" cy="0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1261351" y="3786208"/>
              <a:ext cx="1282902" cy="1032321"/>
            </a:xfrm>
            <a:prstGeom prst="line">
              <a:avLst/>
            </a:prstGeom>
            <a:ln w="1047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1261351" y="5216423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3024554" y="6435969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2942147" y="5216423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5310554" y="3106960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174523" y="3828635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268307" y="5670566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389077" y="4721118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310554" y="4428758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263835" y="6006189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079545" y="4118083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493477" y="5968197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277638" y="5473840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144108" y="5459064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459696" y="5628139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2743200" y="3868615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2760439" y="4479277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393831" y="3120255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506761" y="3935511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90" name="Cloud 89"/>
          <p:cNvSpPr/>
          <p:nvPr/>
        </p:nvSpPr>
        <p:spPr>
          <a:xfrm>
            <a:off x="7450348" y="2807479"/>
            <a:ext cx="2663471" cy="1393173"/>
          </a:xfrm>
          <a:prstGeom prst="cloud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I’m 7 away.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 is the closest.</a:t>
            </a:r>
          </a:p>
        </p:txBody>
      </p:sp>
      <p:sp>
        <p:nvSpPr>
          <p:cNvPr id="91" name="Oval 90"/>
          <p:cNvSpPr/>
          <p:nvPr/>
        </p:nvSpPr>
        <p:spPr>
          <a:xfrm>
            <a:off x="7261683" y="3523026"/>
            <a:ext cx="378833" cy="34404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6996161" y="3701683"/>
            <a:ext cx="226433" cy="25115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6766161" y="3832518"/>
            <a:ext cx="152400" cy="13543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Cloud 93"/>
          <p:cNvSpPr/>
          <p:nvPr/>
        </p:nvSpPr>
        <p:spPr>
          <a:xfrm>
            <a:off x="7791724" y="5433677"/>
            <a:ext cx="2663471" cy="1393173"/>
          </a:xfrm>
          <a:prstGeom prst="cloud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can’t get to the tree in one edge</a:t>
            </a:r>
          </a:p>
        </p:txBody>
      </p:sp>
      <p:sp>
        <p:nvSpPr>
          <p:cNvPr id="95" name="Oval 94"/>
          <p:cNvSpPr/>
          <p:nvPr/>
        </p:nvSpPr>
        <p:spPr>
          <a:xfrm>
            <a:off x="8640609" y="5247913"/>
            <a:ext cx="378833" cy="34404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8445244" y="4993753"/>
            <a:ext cx="226433" cy="25115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8218516" y="4874789"/>
            <a:ext cx="193353" cy="18649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8022119" y="4905454"/>
            <a:ext cx="124206" cy="12515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7446364" y="1864119"/>
            <a:ext cx="375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you can get there in one edge.</a:t>
            </a:r>
          </a:p>
        </p:txBody>
      </p:sp>
    </p:spTree>
    <p:extLst>
      <p:ext uri="{BB962C8B-B14F-4D97-AF65-F5344CB8AC3E}">
        <p14:creationId xmlns:p14="http://schemas.microsoft.com/office/powerpoint/2010/main" val="7410232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8303" y="-40063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How do we actually implement this?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070" y="1111758"/>
            <a:ext cx="7886700" cy="4351338"/>
          </a:xfrm>
        </p:spPr>
        <p:txBody>
          <a:bodyPr/>
          <a:lstStyle/>
          <a:p>
            <a:r>
              <a:rPr lang="en-US" dirty="0"/>
              <a:t>Each vertex keeps: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</a:t>
            </a:r>
            <a:r>
              <a:rPr lang="en-US" b="1" dirty="0">
                <a:solidFill>
                  <a:schemeClr val="accent4"/>
                </a:solidFill>
              </a:rPr>
              <a:t>distance</a:t>
            </a:r>
            <a:r>
              <a:rPr lang="en-US" dirty="0">
                <a:solidFill>
                  <a:schemeClr val="accent4"/>
                </a:solidFill>
              </a:rPr>
              <a:t> from itself to the </a:t>
            </a:r>
            <a:r>
              <a:rPr lang="en-US" b="1" dirty="0">
                <a:solidFill>
                  <a:schemeClr val="accent4"/>
                </a:solidFill>
              </a:rPr>
              <a:t>growing spanning tree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how to get there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r>
              <a:rPr lang="en-US" dirty="0"/>
              <a:t>Choose the closest vertex, add it.</a:t>
            </a:r>
          </a:p>
          <a:p>
            <a:pPr lvl="1"/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1963946" y="3569570"/>
            <a:ext cx="6131169" cy="2919046"/>
            <a:chOff x="781050" y="3106960"/>
            <a:chExt cx="7589227" cy="3610363"/>
          </a:xfrm>
        </p:grpSpPr>
        <p:sp>
          <p:nvSpPr>
            <p:cNvPr id="53" name="Oval 52"/>
            <p:cNvSpPr/>
            <p:nvPr/>
          </p:nvSpPr>
          <p:spPr>
            <a:xfrm>
              <a:off x="6119446" y="3305907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4278923" y="3305907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2461846" y="3305907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781050" y="4736122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57" name="Oval 56"/>
            <p:cNvSpPr/>
            <p:nvPr/>
          </p:nvSpPr>
          <p:spPr>
            <a:xfrm>
              <a:off x="2461846" y="615461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58" name="Oval 57"/>
            <p:cNvSpPr/>
            <p:nvPr/>
          </p:nvSpPr>
          <p:spPr>
            <a:xfrm>
              <a:off x="4290646" y="615461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59" name="Oval 58"/>
            <p:cNvSpPr/>
            <p:nvPr/>
          </p:nvSpPr>
          <p:spPr>
            <a:xfrm>
              <a:off x="6119446" y="615461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60" name="Oval 59"/>
            <p:cNvSpPr/>
            <p:nvPr/>
          </p:nvSpPr>
          <p:spPr>
            <a:xfrm>
              <a:off x="3434861" y="4736122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807569" y="4736122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4759224" y="3786208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4841631" y="3587261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 flipV="1">
              <a:off x="6599747" y="3786208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6599747" y="5216423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6400800" y="3868615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3915162" y="5216423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853354" y="6435969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3716215" y="3786208"/>
              <a:ext cx="645115" cy="949914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024554" y="3587261"/>
              <a:ext cx="1254369" cy="0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1261351" y="3786208"/>
              <a:ext cx="1282902" cy="1032321"/>
            </a:xfrm>
            <a:prstGeom prst="line">
              <a:avLst/>
            </a:prstGeom>
            <a:ln w="1047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1261351" y="5216423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3024554" y="6435969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2942147" y="5216423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5310554" y="3106960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174523" y="3828635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268307" y="5670566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389077" y="4721118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310554" y="4428758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263835" y="6006189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079545" y="4118083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493477" y="5968197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277638" y="5473840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144108" y="5459064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459696" y="5628139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2743200" y="3868615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2760439" y="4479277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393831" y="3120255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506761" y="3935511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90" name="Cloud 89"/>
          <p:cNvSpPr/>
          <p:nvPr/>
        </p:nvSpPr>
        <p:spPr>
          <a:xfrm>
            <a:off x="7450348" y="2807479"/>
            <a:ext cx="2663471" cy="1393173"/>
          </a:xfrm>
          <a:prstGeom prst="cloud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I’m 7 away.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 is the closest.</a:t>
            </a:r>
          </a:p>
        </p:txBody>
      </p:sp>
      <p:sp>
        <p:nvSpPr>
          <p:cNvPr id="91" name="Oval 90"/>
          <p:cNvSpPr/>
          <p:nvPr/>
        </p:nvSpPr>
        <p:spPr>
          <a:xfrm>
            <a:off x="7261683" y="3523026"/>
            <a:ext cx="378833" cy="34404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6996161" y="3701683"/>
            <a:ext cx="226433" cy="25115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6766161" y="3832518"/>
            <a:ext cx="152400" cy="13543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Cloud 93"/>
          <p:cNvSpPr/>
          <p:nvPr/>
        </p:nvSpPr>
        <p:spPr>
          <a:xfrm>
            <a:off x="7791724" y="5433677"/>
            <a:ext cx="2663471" cy="1393173"/>
          </a:xfrm>
          <a:prstGeom prst="cloud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can’t get to the tree in one edge</a:t>
            </a:r>
          </a:p>
        </p:txBody>
      </p:sp>
      <p:sp>
        <p:nvSpPr>
          <p:cNvPr id="95" name="Oval 94"/>
          <p:cNvSpPr/>
          <p:nvPr/>
        </p:nvSpPr>
        <p:spPr>
          <a:xfrm>
            <a:off x="8640609" y="5247913"/>
            <a:ext cx="378833" cy="34404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8445244" y="4993753"/>
            <a:ext cx="226433" cy="25115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8218516" y="4874789"/>
            <a:ext cx="193353" cy="18649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8022119" y="4905454"/>
            <a:ext cx="124206" cy="12515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7446364" y="1864119"/>
            <a:ext cx="375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you can get there in one edge.</a:t>
            </a:r>
          </a:p>
        </p:txBody>
      </p:sp>
    </p:spTree>
    <p:extLst>
      <p:ext uri="{BB962C8B-B14F-4D97-AF65-F5344CB8AC3E}">
        <p14:creationId xmlns:p14="http://schemas.microsoft.com/office/powerpoint/2010/main" val="1085119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8303" y="-40063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How do we actually implement this?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070" y="1111758"/>
            <a:ext cx="7886700" cy="4351338"/>
          </a:xfrm>
        </p:spPr>
        <p:txBody>
          <a:bodyPr/>
          <a:lstStyle/>
          <a:p>
            <a:r>
              <a:rPr lang="en-US" dirty="0"/>
              <a:t>Each vertex keeps: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</a:t>
            </a:r>
            <a:r>
              <a:rPr lang="en-US" b="1" dirty="0">
                <a:solidFill>
                  <a:schemeClr val="accent4"/>
                </a:solidFill>
              </a:rPr>
              <a:t>distance</a:t>
            </a:r>
            <a:r>
              <a:rPr lang="en-US" dirty="0">
                <a:solidFill>
                  <a:schemeClr val="accent4"/>
                </a:solidFill>
              </a:rPr>
              <a:t> from itself to the </a:t>
            </a:r>
            <a:r>
              <a:rPr lang="en-US" b="1" dirty="0">
                <a:solidFill>
                  <a:schemeClr val="accent4"/>
                </a:solidFill>
              </a:rPr>
              <a:t>growing spanning tree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how to get there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r>
              <a:rPr lang="en-US" dirty="0"/>
              <a:t>Choose the closest vertex, add it.</a:t>
            </a:r>
          </a:p>
          <a:p>
            <a:pPr lvl="1"/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1963946" y="3569570"/>
            <a:ext cx="6131169" cy="2919046"/>
            <a:chOff x="781050" y="3106960"/>
            <a:chExt cx="7589227" cy="3610363"/>
          </a:xfrm>
        </p:grpSpPr>
        <p:sp>
          <p:nvSpPr>
            <p:cNvPr id="53" name="Oval 52"/>
            <p:cNvSpPr/>
            <p:nvPr/>
          </p:nvSpPr>
          <p:spPr>
            <a:xfrm>
              <a:off x="6119446" y="3305907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4278923" y="3305907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2461846" y="3305907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781050" y="4736122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57" name="Oval 56"/>
            <p:cNvSpPr/>
            <p:nvPr/>
          </p:nvSpPr>
          <p:spPr>
            <a:xfrm>
              <a:off x="2461846" y="615461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58" name="Oval 57"/>
            <p:cNvSpPr/>
            <p:nvPr/>
          </p:nvSpPr>
          <p:spPr>
            <a:xfrm>
              <a:off x="4290646" y="615461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59" name="Oval 58"/>
            <p:cNvSpPr/>
            <p:nvPr/>
          </p:nvSpPr>
          <p:spPr>
            <a:xfrm>
              <a:off x="6119446" y="615461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F</a:t>
              </a:r>
            </a:p>
          </p:txBody>
        </p:sp>
        <p:sp>
          <p:nvSpPr>
            <p:cNvPr id="60" name="Oval 59"/>
            <p:cNvSpPr/>
            <p:nvPr/>
          </p:nvSpPr>
          <p:spPr>
            <a:xfrm>
              <a:off x="3434861" y="4736122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807569" y="4736122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4759224" y="3786208"/>
              <a:ext cx="1442629" cy="2450814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4841631" y="3587261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 flipV="1">
              <a:off x="6599747" y="3786208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6599747" y="5216423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6400800" y="3868615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3915162" y="5216423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853354" y="6435969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3716215" y="3786208"/>
              <a:ext cx="645115" cy="949914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024554" y="3587261"/>
              <a:ext cx="1254369" cy="0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1261351" y="3786208"/>
              <a:ext cx="1282902" cy="1032321"/>
            </a:xfrm>
            <a:prstGeom prst="line">
              <a:avLst/>
            </a:prstGeom>
            <a:ln w="1047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1261351" y="5216423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3024554" y="6435969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2942147" y="5216423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5310554" y="3106960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174523" y="3828635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268307" y="5670566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389077" y="4721118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310554" y="4428758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263835" y="6006189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079545" y="4118083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493477" y="5968197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277638" y="5473840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144108" y="5459064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459696" y="5628139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2743200" y="3868615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2760439" y="4479277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393831" y="3120255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506761" y="3935511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90" name="Cloud 89"/>
          <p:cNvSpPr/>
          <p:nvPr/>
        </p:nvSpPr>
        <p:spPr>
          <a:xfrm>
            <a:off x="7450348" y="2807479"/>
            <a:ext cx="2663471" cy="1393173"/>
          </a:xfrm>
          <a:prstGeom prst="cloud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I’m 7 away.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 is the closest.</a:t>
            </a:r>
          </a:p>
        </p:txBody>
      </p:sp>
      <p:sp>
        <p:nvSpPr>
          <p:cNvPr id="91" name="Oval 90"/>
          <p:cNvSpPr/>
          <p:nvPr/>
        </p:nvSpPr>
        <p:spPr>
          <a:xfrm>
            <a:off x="7261683" y="3523026"/>
            <a:ext cx="378833" cy="34404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6996161" y="3701683"/>
            <a:ext cx="226433" cy="25115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6766161" y="3832518"/>
            <a:ext cx="152400" cy="13543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Cloud 93"/>
          <p:cNvSpPr/>
          <p:nvPr/>
        </p:nvSpPr>
        <p:spPr>
          <a:xfrm>
            <a:off x="7791724" y="5433677"/>
            <a:ext cx="2663471" cy="1393173"/>
          </a:xfrm>
          <a:prstGeom prst="cloud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 can’t get to the tree in one edge</a:t>
            </a:r>
          </a:p>
        </p:txBody>
      </p:sp>
      <p:sp>
        <p:nvSpPr>
          <p:cNvPr id="95" name="Oval 94"/>
          <p:cNvSpPr/>
          <p:nvPr/>
        </p:nvSpPr>
        <p:spPr>
          <a:xfrm>
            <a:off x="8640609" y="5247913"/>
            <a:ext cx="378833" cy="34404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8445244" y="4993753"/>
            <a:ext cx="226433" cy="25115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8218516" y="4874789"/>
            <a:ext cx="193353" cy="18649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8022119" y="4905454"/>
            <a:ext cx="124206" cy="12515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7446364" y="1864119"/>
            <a:ext cx="375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you can get there in one edge.</a:t>
            </a:r>
          </a:p>
        </p:txBody>
      </p:sp>
    </p:spTree>
    <p:extLst>
      <p:ext uri="{BB962C8B-B14F-4D97-AF65-F5344CB8AC3E}">
        <p14:creationId xmlns:p14="http://schemas.microsoft.com/office/powerpoint/2010/main" val="387162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8303" y="-40063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How do we actually implement this?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070" y="1111758"/>
            <a:ext cx="7886700" cy="4351338"/>
          </a:xfrm>
        </p:spPr>
        <p:txBody>
          <a:bodyPr/>
          <a:lstStyle/>
          <a:p>
            <a:r>
              <a:rPr lang="en-US" dirty="0"/>
              <a:t>Each vertex keeps: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</a:t>
            </a:r>
            <a:r>
              <a:rPr lang="en-US" b="1" dirty="0">
                <a:solidFill>
                  <a:schemeClr val="accent4"/>
                </a:solidFill>
              </a:rPr>
              <a:t>distance</a:t>
            </a:r>
            <a:r>
              <a:rPr lang="en-US" dirty="0">
                <a:solidFill>
                  <a:schemeClr val="accent4"/>
                </a:solidFill>
              </a:rPr>
              <a:t> from itself to the </a:t>
            </a:r>
            <a:r>
              <a:rPr lang="en-US" b="1" dirty="0">
                <a:solidFill>
                  <a:schemeClr val="accent4"/>
                </a:solidFill>
              </a:rPr>
              <a:t>growing spanning tree</a:t>
            </a:r>
            <a:endParaRPr lang="en-US" dirty="0">
              <a:solidFill>
                <a:schemeClr val="accent4"/>
              </a:solidFill>
            </a:endParaRP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how to get there</a:t>
            </a:r>
            <a:r>
              <a:rPr lang="en-US" dirty="0">
                <a:solidFill>
                  <a:schemeClr val="accent4"/>
                </a:solidFill>
              </a:rPr>
              <a:t>.</a:t>
            </a:r>
          </a:p>
          <a:p>
            <a:r>
              <a:rPr lang="en-US" dirty="0"/>
              <a:t>Choose the closest vertex, add it.</a:t>
            </a:r>
          </a:p>
          <a:p>
            <a:r>
              <a:rPr lang="en-US" dirty="0"/>
              <a:t>Update stored info.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1963946" y="3569570"/>
            <a:ext cx="6131169" cy="2919046"/>
            <a:chOff x="781050" y="3106960"/>
            <a:chExt cx="7589227" cy="3610363"/>
          </a:xfrm>
        </p:grpSpPr>
        <p:sp>
          <p:nvSpPr>
            <p:cNvPr id="53" name="Oval 52"/>
            <p:cNvSpPr/>
            <p:nvPr/>
          </p:nvSpPr>
          <p:spPr>
            <a:xfrm>
              <a:off x="6119446" y="3305907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4278923" y="3305907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2461846" y="3305907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56" name="Oval 55"/>
            <p:cNvSpPr/>
            <p:nvPr/>
          </p:nvSpPr>
          <p:spPr>
            <a:xfrm>
              <a:off x="781050" y="4736122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57" name="Oval 56"/>
            <p:cNvSpPr/>
            <p:nvPr/>
          </p:nvSpPr>
          <p:spPr>
            <a:xfrm>
              <a:off x="2461846" y="615461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58" name="Oval 57"/>
            <p:cNvSpPr/>
            <p:nvPr/>
          </p:nvSpPr>
          <p:spPr>
            <a:xfrm>
              <a:off x="4290646" y="615461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59" name="Oval 58"/>
            <p:cNvSpPr/>
            <p:nvPr/>
          </p:nvSpPr>
          <p:spPr>
            <a:xfrm>
              <a:off x="6119446" y="615461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F</a:t>
              </a:r>
            </a:p>
          </p:txBody>
        </p:sp>
        <p:sp>
          <p:nvSpPr>
            <p:cNvPr id="60" name="Oval 59"/>
            <p:cNvSpPr/>
            <p:nvPr/>
          </p:nvSpPr>
          <p:spPr>
            <a:xfrm>
              <a:off x="3434861" y="4736122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7807569" y="4736122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4759224" y="3786208"/>
              <a:ext cx="1442629" cy="2450814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4841631" y="3587261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 flipV="1">
              <a:off x="6599747" y="3786208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H="1">
              <a:off x="6599747" y="5216423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6400800" y="3868615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3915162" y="5216423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4853354" y="6435969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3716215" y="3786208"/>
              <a:ext cx="645115" cy="949914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024554" y="3587261"/>
              <a:ext cx="1254369" cy="0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flipV="1">
              <a:off x="1261351" y="3786208"/>
              <a:ext cx="1282902" cy="1032321"/>
            </a:xfrm>
            <a:prstGeom prst="line">
              <a:avLst/>
            </a:prstGeom>
            <a:ln w="1047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1261351" y="5216423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H="1">
              <a:off x="3024554" y="6435969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H="1">
              <a:off x="2942147" y="5216423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5310554" y="3106960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174523" y="3828635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268307" y="5670566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389077" y="4721118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310554" y="4428758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263835" y="6006189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079545" y="4118083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493477" y="5968197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277638" y="5473840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144108" y="5459064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459696" y="5628139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2743200" y="3868615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2760439" y="4479277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3393831" y="3120255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506761" y="3935511"/>
              <a:ext cx="785445" cy="571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90" name="Cloud 89"/>
          <p:cNvSpPr/>
          <p:nvPr/>
        </p:nvSpPr>
        <p:spPr>
          <a:xfrm>
            <a:off x="7450348" y="2807479"/>
            <a:ext cx="2663471" cy="1393173"/>
          </a:xfrm>
          <a:prstGeom prst="cloud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I’m 7 away.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 is the closest.</a:t>
            </a:r>
          </a:p>
        </p:txBody>
      </p:sp>
      <p:sp>
        <p:nvSpPr>
          <p:cNvPr id="91" name="Oval 90"/>
          <p:cNvSpPr/>
          <p:nvPr/>
        </p:nvSpPr>
        <p:spPr>
          <a:xfrm>
            <a:off x="7261683" y="3523026"/>
            <a:ext cx="378833" cy="34404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6996161" y="3701683"/>
            <a:ext cx="226433" cy="25115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6766161" y="3832518"/>
            <a:ext cx="152400" cy="135432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Cloud 93"/>
          <p:cNvSpPr/>
          <p:nvPr/>
        </p:nvSpPr>
        <p:spPr>
          <a:xfrm>
            <a:off x="7791724" y="5433677"/>
            <a:ext cx="2663471" cy="1393173"/>
          </a:xfrm>
          <a:prstGeom prst="cloud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I’m 10 away.  F is the closest.</a:t>
            </a:r>
          </a:p>
        </p:txBody>
      </p:sp>
      <p:sp>
        <p:nvSpPr>
          <p:cNvPr id="95" name="Oval 94"/>
          <p:cNvSpPr/>
          <p:nvPr/>
        </p:nvSpPr>
        <p:spPr>
          <a:xfrm>
            <a:off x="8640609" y="5247913"/>
            <a:ext cx="378833" cy="34404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8445244" y="4993753"/>
            <a:ext cx="226433" cy="25115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8218516" y="4874789"/>
            <a:ext cx="193353" cy="18649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8022119" y="4905454"/>
            <a:ext cx="124206" cy="12515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7446364" y="1864119"/>
            <a:ext cx="3756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if you can get there in one edge.</a:t>
            </a:r>
          </a:p>
        </p:txBody>
      </p:sp>
    </p:spTree>
    <p:extLst>
      <p:ext uri="{BB962C8B-B14F-4D97-AF65-F5344CB8AC3E}">
        <p14:creationId xmlns:p14="http://schemas.microsoft.com/office/powerpoint/2010/main" val="18862006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8D6C0-0B1B-4C8A-A316-9C946D789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9884"/>
            <a:ext cx="5802656" cy="109633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>
                <a:solidFill>
                  <a:srgbClr val="303030"/>
                </a:solidFill>
              </a:rPr>
              <a:t>Pseudocode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A2C3CD-1412-45F4-8005-7A00BD8603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" b="6388"/>
          <a:stretch/>
        </p:blipFill>
        <p:spPr>
          <a:xfrm>
            <a:off x="841248" y="231785"/>
            <a:ext cx="6049941" cy="4753872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7B3DAC-AB01-4C3C-B0EF-C1546E2C3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601315"/>
            <a:ext cx="4008101" cy="4384342"/>
          </a:xfrm>
        </p:spPr>
        <p:txBody>
          <a:bodyPr anchor="ctr">
            <a:normAutofit/>
          </a:bodyPr>
          <a:lstStyle/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144529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976" y="212142"/>
            <a:ext cx="7886700" cy="71087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implementation</a:t>
            </a:r>
            <a:br>
              <a:rPr lang="en-US" dirty="0"/>
            </a:br>
            <a:r>
              <a:rPr lang="en-US" sz="3200" dirty="0">
                <a:solidFill>
                  <a:srgbClr val="F07B1A"/>
                </a:solidFill>
              </a:rPr>
              <a:t>Every vertex has a key and a parent</a:t>
            </a:r>
            <a:endParaRPr lang="en-US" dirty="0">
              <a:solidFill>
                <a:srgbClr val="F07B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1794751" y="2904329"/>
            <a:ext cx="8462940" cy="3715921"/>
            <a:chOff x="270751" y="2516512"/>
            <a:chExt cx="8462940" cy="4103737"/>
          </a:xfrm>
        </p:grpSpPr>
        <p:sp>
          <p:nvSpPr>
            <p:cNvPr id="4" name="Oval 3"/>
            <p:cNvSpPr/>
            <p:nvPr/>
          </p:nvSpPr>
          <p:spPr>
            <a:xfrm>
              <a:off x="60960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7" idx="5"/>
              <a:endCxn id="12" idx="1"/>
            </p:cNvCxnSpPr>
            <p:nvPr/>
          </p:nvCxnSpPr>
          <p:spPr>
            <a:xfrm>
              <a:off x="4735778" y="3434511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6" idx="2"/>
            </p:cNvCxnSpPr>
            <p:nvPr/>
          </p:nvCxnSpPr>
          <p:spPr>
            <a:xfrm>
              <a:off x="4818185" y="3235564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1"/>
              <a:endCxn id="6" idx="5"/>
            </p:cNvCxnSpPr>
            <p:nvPr/>
          </p:nvCxnSpPr>
          <p:spPr>
            <a:xfrm flipH="1" flipV="1">
              <a:off x="6576301" y="3434511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2" idx="7"/>
            </p:cNvCxnSpPr>
            <p:nvPr/>
          </p:nvCxnSpPr>
          <p:spPr>
            <a:xfrm flipH="1">
              <a:off x="6576301" y="4864726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12" idx="0"/>
            </p:cNvCxnSpPr>
            <p:nvPr/>
          </p:nvCxnSpPr>
          <p:spPr>
            <a:xfrm>
              <a:off x="63773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5"/>
              <a:endCxn id="11" idx="1"/>
            </p:cNvCxnSpPr>
            <p:nvPr/>
          </p:nvCxnSpPr>
          <p:spPr>
            <a:xfrm>
              <a:off x="3891716" y="4864726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>
              <a:off x="48299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7" idx="3"/>
            </p:cNvCxnSpPr>
            <p:nvPr/>
          </p:nvCxnSpPr>
          <p:spPr>
            <a:xfrm flipV="1">
              <a:off x="3692769" y="3434511"/>
              <a:ext cx="645115" cy="9499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7" idx="2"/>
            </p:cNvCxnSpPr>
            <p:nvPr/>
          </p:nvCxnSpPr>
          <p:spPr>
            <a:xfrm>
              <a:off x="3001108" y="3235564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  <a:endCxn id="8" idx="3"/>
            </p:cNvCxnSpPr>
            <p:nvPr/>
          </p:nvCxnSpPr>
          <p:spPr>
            <a:xfrm flipV="1">
              <a:off x="1237905" y="3434511"/>
              <a:ext cx="1282902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5"/>
              <a:endCxn id="10" idx="1"/>
            </p:cNvCxnSpPr>
            <p:nvPr/>
          </p:nvCxnSpPr>
          <p:spPr>
            <a:xfrm>
              <a:off x="1237905" y="4864726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2"/>
              <a:endCxn id="10" idx="6"/>
            </p:cNvCxnSpPr>
            <p:nvPr/>
          </p:nvCxnSpPr>
          <p:spPr>
            <a:xfrm flipH="1">
              <a:off x="30011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3"/>
              <a:endCxn id="10" idx="7"/>
            </p:cNvCxnSpPr>
            <p:nvPr/>
          </p:nvCxnSpPr>
          <p:spPr>
            <a:xfrm flipH="1">
              <a:off x="2918701" y="4864726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87108" y="275526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7693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31886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6942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7706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54492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56099" y="3766386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61650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12214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107367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7644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0" idx="0"/>
              <a:endCxn id="8" idx="4"/>
            </p:cNvCxnSpPr>
            <p:nvPr/>
          </p:nvCxnSpPr>
          <p:spPr>
            <a:xfrm flipV="1">
              <a:off x="27197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12758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6855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8381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726711" y="3667329"/>
              <a:ext cx="576825" cy="702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270751" y="4772349"/>
              <a:ext cx="668215" cy="5040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rgbClr val="F07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7861186" y="1373648"/>
            <a:ext cx="668215" cy="50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rgbClr val="F07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k[x]</a:t>
            </a:r>
          </a:p>
        </p:txBody>
      </p:sp>
      <p:sp>
        <p:nvSpPr>
          <p:cNvPr id="51" name="Oval 50"/>
          <p:cNvSpPr/>
          <p:nvPr/>
        </p:nvSpPr>
        <p:spPr>
          <a:xfrm>
            <a:off x="8053839" y="34562"/>
            <a:ext cx="447372" cy="447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57847" y="1326627"/>
            <a:ext cx="2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k[x] is the distance of x from the growing tree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05773" y="7412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reach x yet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629218" y="42571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“active”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629219" y="73536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x</a:t>
            </a:r>
          </a:p>
        </p:txBody>
      </p:sp>
      <p:sp>
        <p:nvSpPr>
          <p:cNvPr id="60" name="Oval 59"/>
          <p:cNvSpPr/>
          <p:nvPr/>
        </p:nvSpPr>
        <p:spPr>
          <a:xfrm>
            <a:off x="7637500" y="2053441"/>
            <a:ext cx="359195" cy="34282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8289334" y="2054034"/>
            <a:ext cx="359195" cy="3428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3" name="Straight Arrow Connector 62"/>
          <p:cNvCxnSpPr>
            <a:stCxn id="61" idx="2"/>
            <a:endCxn id="60" idx="6"/>
          </p:cNvCxnSpPr>
          <p:nvPr/>
        </p:nvCxnSpPr>
        <p:spPr>
          <a:xfrm flipH="1" flipV="1">
            <a:off x="7996695" y="2224855"/>
            <a:ext cx="292639" cy="59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675077" y="1992490"/>
            <a:ext cx="211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p[b] = a, meaning that a was the vertex that k[b] comes from.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595976" y="1027849"/>
            <a:ext cx="37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</a:t>
            </a:r>
            <a:r>
              <a:rPr lang="en-US" dirty="0"/>
              <a:t> all the vertices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Oval 65"/>
          <p:cNvSpPr/>
          <p:nvPr/>
        </p:nvSpPr>
        <p:spPr>
          <a:xfrm>
            <a:off x="8053839" y="407749"/>
            <a:ext cx="447372" cy="447372"/>
          </a:xfrm>
          <a:prstGeom prst="ellipse">
            <a:avLst/>
          </a:prstGeom>
          <a:pattFill prst="wdUpDiag">
            <a:fgClr>
              <a:schemeClr val="accent6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2" name="Oval 51"/>
          <p:cNvSpPr/>
          <p:nvPr/>
        </p:nvSpPr>
        <p:spPr>
          <a:xfrm>
            <a:off x="8060821" y="745768"/>
            <a:ext cx="433411" cy="43341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583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976" y="212142"/>
            <a:ext cx="7886700" cy="71087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implementation</a:t>
            </a:r>
            <a:br>
              <a:rPr lang="en-US" dirty="0"/>
            </a:br>
            <a:r>
              <a:rPr lang="en-US" sz="3200" dirty="0">
                <a:solidFill>
                  <a:srgbClr val="F07B1A"/>
                </a:solidFill>
              </a:rPr>
              <a:t>Every vertex has a key and a parent</a:t>
            </a:r>
            <a:endParaRPr lang="en-US" dirty="0">
              <a:solidFill>
                <a:srgbClr val="F07B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1794751" y="2904329"/>
            <a:ext cx="8462940" cy="3715921"/>
            <a:chOff x="270751" y="2516512"/>
            <a:chExt cx="8462940" cy="4103737"/>
          </a:xfrm>
        </p:grpSpPr>
        <p:sp>
          <p:nvSpPr>
            <p:cNvPr id="4" name="Oval 3"/>
            <p:cNvSpPr/>
            <p:nvPr/>
          </p:nvSpPr>
          <p:spPr>
            <a:xfrm>
              <a:off x="60960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84425"/>
              <a:ext cx="562708" cy="562708"/>
            </a:xfrm>
            <a:prstGeom prst="ellipse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7" idx="5"/>
              <a:endCxn id="12" idx="1"/>
            </p:cNvCxnSpPr>
            <p:nvPr/>
          </p:nvCxnSpPr>
          <p:spPr>
            <a:xfrm>
              <a:off x="4735778" y="3434511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6" idx="2"/>
            </p:cNvCxnSpPr>
            <p:nvPr/>
          </p:nvCxnSpPr>
          <p:spPr>
            <a:xfrm>
              <a:off x="4818185" y="3235564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1"/>
              <a:endCxn id="6" idx="5"/>
            </p:cNvCxnSpPr>
            <p:nvPr/>
          </p:nvCxnSpPr>
          <p:spPr>
            <a:xfrm flipH="1" flipV="1">
              <a:off x="6576301" y="3434511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2" idx="7"/>
            </p:cNvCxnSpPr>
            <p:nvPr/>
          </p:nvCxnSpPr>
          <p:spPr>
            <a:xfrm flipH="1">
              <a:off x="6576301" y="4864726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12" idx="0"/>
            </p:cNvCxnSpPr>
            <p:nvPr/>
          </p:nvCxnSpPr>
          <p:spPr>
            <a:xfrm>
              <a:off x="63773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5"/>
              <a:endCxn id="11" idx="1"/>
            </p:cNvCxnSpPr>
            <p:nvPr/>
          </p:nvCxnSpPr>
          <p:spPr>
            <a:xfrm>
              <a:off x="3891716" y="4864726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>
              <a:off x="48299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7" idx="3"/>
            </p:cNvCxnSpPr>
            <p:nvPr/>
          </p:nvCxnSpPr>
          <p:spPr>
            <a:xfrm flipV="1">
              <a:off x="3692769" y="3434511"/>
              <a:ext cx="645115" cy="9499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7" idx="2"/>
            </p:cNvCxnSpPr>
            <p:nvPr/>
          </p:nvCxnSpPr>
          <p:spPr>
            <a:xfrm>
              <a:off x="3001108" y="3235564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  <a:endCxn id="8" idx="3"/>
            </p:cNvCxnSpPr>
            <p:nvPr/>
          </p:nvCxnSpPr>
          <p:spPr>
            <a:xfrm flipV="1">
              <a:off x="1237905" y="3434511"/>
              <a:ext cx="1282902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5"/>
              <a:endCxn id="10" idx="1"/>
            </p:cNvCxnSpPr>
            <p:nvPr/>
          </p:nvCxnSpPr>
          <p:spPr>
            <a:xfrm>
              <a:off x="1237905" y="4864726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2"/>
              <a:endCxn id="10" idx="6"/>
            </p:cNvCxnSpPr>
            <p:nvPr/>
          </p:nvCxnSpPr>
          <p:spPr>
            <a:xfrm flipH="1">
              <a:off x="30011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3"/>
              <a:endCxn id="10" idx="7"/>
            </p:cNvCxnSpPr>
            <p:nvPr/>
          </p:nvCxnSpPr>
          <p:spPr>
            <a:xfrm flipH="1">
              <a:off x="2918701" y="4864726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87108" y="275526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7693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31886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6942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7706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54492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56099" y="3766386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61650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12214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107367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7644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0" idx="0"/>
              <a:endCxn id="8" idx="4"/>
            </p:cNvCxnSpPr>
            <p:nvPr/>
          </p:nvCxnSpPr>
          <p:spPr>
            <a:xfrm flipV="1">
              <a:off x="27197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12758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6855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8381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26711" y="3667329"/>
              <a:ext cx="576825" cy="702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270751" y="4772349"/>
              <a:ext cx="668215" cy="5040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rgbClr val="F07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7861186" y="1373648"/>
            <a:ext cx="668215" cy="50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rgbClr val="F07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k[x]</a:t>
            </a:r>
          </a:p>
        </p:txBody>
      </p:sp>
      <p:sp>
        <p:nvSpPr>
          <p:cNvPr id="51" name="Oval 50"/>
          <p:cNvSpPr/>
          <p:nvPr/>
        </p:nvSpPr>
        <p:spPr>
          <a:xfrm>
            <a:off x="8053839" y="34562"/>
            <a:ext cx="447372" cy="447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57847" y="1326627"/>
            <a:ext cx="2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k[x] is the distance of x from the growing tree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05773" y="7412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reach x yet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87278" y="1339897"/>
            <a:ext cx="5814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Activate the </a:t>
            </a:r>
            <a:r>
              <a:rPr lang="en-US" sz="2000" b="1" dirty="0">
                <a:solidFill>
                  <a:srgbClr val="16B4A1"/>
                </a:solidFill>
              </a:rPr>
              <a:t>unreached</a:t>
            </a:r>
            <a:r>
              <a:rPr lang="en-US" dirty="0"/>
              <a:t> vertex u with the </a:t>
            </a:r>
            <a:r>
              <a:rPr lang="en-US" dirty="0">
                <a:solidFill>
                  <a:srgbClr val="F07B1A"/>
                </a:solidFill>
              </a:rPr>
              <a:t>smallest key</a:t>
            </a:r>
            <a:r>
              <a:rPr lang="en-US" dirty="0"/>
              <a:t>.</a:t>
            </a:r>
          </a:p>
        </p:txBody>
      </p:sp>
      <p:sp>
        <p:nvSpPr>
          <p:cNvPr id="56" name="Oval 55"/>
          <p:cNvSpPr/>
          <p:nvPr/>
        </p:nvSpPr>
        <p:spPr>
          <a:xfrm>
            <a:off x="8053839" y="407749"/>
            <a:ext cx="447372" cy="447372"/>
          </a:xfrm>
          <a:prstGeom prst="ellipse">
            <a:avLst/>
          </a:prstGeom>
          <a:pattFill prst="wdUpDiag">
            <a:fgClr>
              <a:schemeClr val="accent6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629218" y="42571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“active”</a:t>
            </a:r>
          </a:p>
        </p:txBody>
      </p:sp>
      <p:sp>
        <p:nvSpPr>
          <p:cNvPr id="52" name="Oval 51"/>
          <p:cNvSpPr/>
          <p:nvPr/>
        </p:nvSpPr>
        <p:spPr>
          <a:xfrm>
            <a:off x="8060821" y="745768"/>
            <a:ext cx="433411" cy="43341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629219" y="73536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x</a:t>
            </a:r>
          </a:p>
        </p:txBody>
      </p:sp>
      <p:sp>
        <p:nvSpPr>
          <p:cNvPr id="60" name="Oval 59"/>
          <p:cNvSpPr/>
          <p:nvPr/>
        </p:nvSpPr>
        <p:spPr>
          <a:xfrm>
            <a:off x="7637500" y="2053441"/>
            <a:ext cx="359195" cy="34282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8289334" y="2054034"/>
            <a:ext cx="359195" cy="3428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3" name="Straight Arrow Connector 62"/>
          <p:cNvCxnSpPr>
            <a:stCxn id="61" idx="2"/>
            <a:endCxn id="60" idx="6"/>
          </p:cNvCxnSpPr>
          <p:nvPr/>
        </p:nvCxnSpPr>
        <p:spPr>
          <a:xfrm flipH="1" flipV="1">
            <a:off x="7996695" y="2224855"/>
            <a:ext cx="292639" cy="59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675077" y="1992490"/>
            <a:ext cx="211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p[b] = a, meaning that a was the vertex that k[b] comes from.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595976" y="1027849"/>
            <a:ext cx="37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</a:t>
            </a:r>
            <a:r>
              <a:rPr lang="en-US" dirty="0"/>
              <a:t> all the vertices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/>
              <p:cNvSpPr/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4647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Spanning Tree</a:t>
            </a:r>
            <a:br>
              <a:rPr lang="en-US" sz="3200" dirty="0">
                <a:solidFill>
                  <a:schemeClr val="accent4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Say we have an undirected weighted graph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6200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779477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39624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281604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39624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7912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200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4935415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08123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4" name="Straight Connector 13"/>
          <p:cNvCxnSpPr>
            <a:stCxn id="5" idx="5"/>
            <a:endCxn id="10" idx="1"/>
          </p:cNvCxnSpPr>
          <p:nvPr/>
        </p:nvCxnSpPr>
        <p:spPr>
          <a:xfrm>
            <a:off x="6259779" y="2731131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" idx="6"/>
            <a:endCxn id="4" idx="2"/>
          </p:cNvCxnSpPr>
          <p:nvPr/>
        </p:nvCxnSpPr>
        <p:spPr>
          <a:xfrm>
            <a:off x="6342186" y="2532184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2" idx="1"/>
            <a:endCxn id="4" idx="5"/>
          </p:cNvCxnSpPr>
          <p:nvPr/>
        </p:nvCxnSpPr>
        <p:spPr>
          <a:xfrm flipH="1" flipV="1">
            <a:off x="8100302" y="2731132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3"/>
            <a:endCxn id="10" idx="7"/>
          </p:cNvCxnSpPr>
          <p:nvPr/>
        </p:nvCxnSpPr>
        <p:spPr>
          <a:xfrm flipH="1">
            <a:off x="8100302" y="4161347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4" idx="4"/>
            <a:endCxn id="10" idx="0"/>
          </p:cNvCxnSpPr>
          <p:nvPr/>
        </p:nvCxnSpPr>
        <p:spPr>
          <a:xfrm>
            <a:off x="79013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1" idx="5"/>
            <a:endCxn id="9" idx="1"/>
          </p:cNvCxnSpPr>
          <p:nvPr/>
        </p:nvCxnSpPr>
        <p:spPr>
          <a:xfrm>
            <a:off x="5415717" y="4161347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9" idx="6"/>
            <a:endCxn id="10" idx="2"/>
          </p:cNvCxnSpPr>
          <p:nvPr/>
        </p:nvCxnSpPr>
        <p:spPr>
          <a:xfrm>
            <a:off x="63539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1" idx="0"/>
            <a:endCxn id="5" idx="3"/>
          </p:cNvCxnSpPr>
          <p:nvPr/>
        </p:nvCxnSpPr>
        <p:spPr>
          <a:xfrm flipV="1">
            <a:off x="5216770" y="2731131"/>
            <a:ext cx="645115" cy="9499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" idx="6"/>
            <a:endCxn id="5" idx="2"/>
          </p:cNvCxnSpPr>
          <p:nvPr/>
        </p:nvCxnSpPr>
        <p:spPr>
          <a:xfrm>
            <a:off x="4525109" y="2532184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7" idx="7"/>
            <a:endCxn id="6" idx="3"/>
          </p:cNvCxnSpPr>
          <p:nvPr/>
        </p:nvCxnSpPr>
        <p:spPr>
          <a:xfrm flipV="1">
            <a:off x="2761905" y="2731132"/>
            <a:ext cx="1282902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7" idx="5"/>
            <a:endCxn id="8" idx="1"/>
          </p:cNvCxnSpPr>
          <p:nvPr/>
        </p:nvCxnSpPr>
        <p:spPr>
          <a:xfrm>
            <a:off x="2761905" y="4161347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9" idx="2"/>
            <a:endCxn id="8" idx="6"/>
          </p:cNvCxnSpPr>
          <p:nvPr/>
        </p:nvCxnSpPr>
        <p:spPr>
          <a:xfrm flipH="1">
            <a:off x="45251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3"/>
            <a:endCxn id="8" idx="7"/>
          </p:cNvCxnSpPr>
          <p:nvPr/>
        </p:nvCxnSpPr>
        <p:spPr>
          <a:xfrm flipH="1">
            <a:off x="4442702" y="4161347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811108" y="205188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675077" y="277355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768861" y="46154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889631" y="36660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811108" y="337368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64389" y="49511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80099" y="306300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994031" y="491312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778191" y="441876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644661" y="44039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960250" y="457306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64" name="Straight Connector 63"/>
          <p:cNvCxnSpPr>
            <a:stCxn id="8" idx="0"/>
            <a:endCxn id="6" idx="4"/>
          </p:cNvCxnSpPr>
          <p:nvPr/>
        </p:nvCxnSpPr>
        <p:spPr>
          <a:xfrm flipV="1">
            <a:off x="42437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260994" y="342420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894385" y="206517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007315" y="28804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152650" y="6061262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spanning tree</a:t>
            </a:r>
            <a:r>
              <a:rPr lang="en-US" sz="2400" dirty="0"/>
              <a:t> is a </a:t>
            </a:r>
            <a:r>
              <a:rPr lang="en-US" sz="2400" b="1" dirty="0"/>
              <a:t>tree</a:t>
            </a:r>
            <a:r>
              <a:rPr lang="en-US" sz="2400" dirty="0"/>
              <a:t> that connects all of the vertices.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83546" y="5658473"/>
            <a:ext cx="2196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</a:rPr>
              <a:t>minimum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092944" y="5599597"/>
            <a:ext cx="2196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of minimal cost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444822" y="6049453"/>
            <a:ext cx="0" cy="198947"/>
          </a:xfrm>
          <a:prstGeom prst="straightConnector1">
            <a:avLst/>
          </a:prstGeom>
          <a:ln w="444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5291372" y="6023270"/>
            <a:ext cx="70338" cy="256695"/>
          </a:xfrm>
          <a:prstGeom prst="straightConnector1">
            <a:avLst/>
          </a:prstGeom>
          <a:ln w="444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852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976" y="212142"/>
            <a:ext cx="7886700" cy="71087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implementation</a:t>
            </a:r>
            <a:br>
              <a:rPr lang="en-US" dirty="0"/>
            </a:br>
            <a:r>
              <a:rPr lang="en-US" sz="3200" dirty="0">
                <a:solidFill>
                  <a:srgbClr val="F07B1A"/>
                </a:solidFill>
              </a:rPr>
              <a:t>Every vertex has a key and a parent</a:t>
            </a:r>
            <a:endParaRPr lang="en-US" dirty="0">
              <a:solidFill>
                <a:srgbClr val="F07B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8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1794751" y="2904329"/>
            <a:ext cx="8462940" cy="3715921"/>
            <a:chOff x="270751" y="2516512"/>
            <a:chExt cx="8462940" cy="4103737"/>
          </a:xfrm>
        </p:grpSpPr>
        <p:sp>
          <p:nvSpPr>
            <p:cNvPr id="4" name="Oval 3"/>
            <p:cNvSpPr/>
            <p:nvPr/>
          </p:nvSpPr>
          <p:spPr>
            <a:xfrm>
              <a:off x="60960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84425"/>
              <a:ext cx="562708" cy="562708"/>
            </a:xfrm>
            <a:prstGeom prst="ellipse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7" idx="5"/>
              <a:endCxn id="12" idx="1"/>
            </p:cNvCxnSpPr>
            <p:nvPr/>
          </p:nvCxnSpPr>
          <p:spPr>
            <a:xfrm>
              <a:off x="4735778" y="3434511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6" idx="2"/>
            </p:cNvCxnSpPr>
            <p:nvPr/>
          </p:nvCxnSpPr>
          <p:spPr>
            <a:xfrm>
              <a:off x="4818185" y="3235564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1"/>
              <a:endCxn id="6" idx="5"/>
            </p:cNvCxnSpPr>
            <p:nvPr/>
          </p:nvCxnSpPr>
          <p:spPr>
            <a:xfrm flipH="1" flipV="1">
              <a:off x="6576301" y="3434511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2" idx="7"/>
            </p:cNvCxnSpPr>
            <p:nvPr/>
          </p:nvCxnSpPr>
          <p:spPr>
            <a:xfrm flipH="1">
              <a:off x="6576301" y="4864726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12" idx="0"/>
            </p:cNvCxnSpPr>
            <p:nvPr/>
          </p:nvCxnSpPr>
          <p:spPr>
            <a:xfrm>
              <a:off x="63773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5"/>
              <a:endCxn id="11" idx="1"/>
            </p:cNvCxnSpPr>
            <p:nvPr/>
          </p:nvCxnSpPr>
          <p:spPr>
            <a:xfrm>
              <a:off x="3891716" y="4864726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>
              <a:off x="48299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7" idx="3"/>
            </p:cNvCxnSpPr>
            <p:nvPr/>
          </p:nvCxnSpPr>
          <p:spPr>
            <a:xfrm flipV="1">
              <a:off x="3692769" y="3434511"/>
              <a:ext cx="645115" cy="9499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7" idx="2"/>
            </p:cNvCxnSpPr>
            <p:nvPr/>
          </p:nvCxnSpPr>
          <p:spPr>
            <a:xfrm>
              <a:off x="3001108" y="3235564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  <a:endCxn id="8" idx="3"/>
            </p:cNvCxnSpPr>
            <p:nvPr/>
          </p:nvCxnSpPr>
          <p:spPr>
            <a:xfrm flipV="1">
              <a:off x="1237905" y="3434511"/>
              <a:ext cx="1282902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5"/>
              <a:endCxn id="10" idx="1"/>
            </p:cNvCxnSpPr>
            <p:nvPr/>
          </p:nvCxnSpPr>
          <p:spPr>
            <a:xfrm>
              <a:off x="1237905" y="4864726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2"/>
              <a:endCxn id="10" idx="6"/>
            </p:cNvCxnSpPr>
            <p:nvPr/>
          </p:nvCxnSpPr>
          <p:spPr>
            <a:xfrm flipH="1">
              <a:off x="30011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3"/>
              <a:endCxn id="10" idx="7"/>
            </p:cNvCxnSpPr>
            <p:nvPr/>
          </p:nvCxnSpPr>
          <p:spPr>
            <a:xfrm flipH="1">
              <a:off x="2918701" y="4864726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87108" y="275526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7693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31886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6942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7706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54492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56099" y="3766386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61650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12214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107367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7644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0" idx="0"/>
              <a:endCxn id="8" idx="4"/>
            </p:cNvCxnSpPr>
            <p:nvPr/>
          </p:nvCxnSpPr>
          <p:spPr>
            <a:xfrm flipV="1">
              <a:off x="27197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12758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6855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8381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26711" y="3667329"/>
              <a:ext cx="576825" cy="702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270751" y="4772349"/>
              <a:ext cx="668215" cy="5040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rgbClr val="F07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7861186" y="1373648"/>
            <a:ext cx="668215" cy="50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rgbClr val="F07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k[x]</a:t>
            </a:r>
          </a:p>
        </p:txBody>
      </p:sp>
      <p:sp>
        <p:nvSpPr>
          <p:cNvPr id="51" name="Oval 50"/>
          <p:cNvSpPr/>
          <p:nvPr/>
        </p:nvSpPr>
        <p:spPr>
          <a:xfrm>
            <a:off x="8053839" y="34562"/>
            <a:ext cx="447372" cy="447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57847" y="1326627"/>
            <a:ext cx="2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k[x] is the distance of x from the growing tree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05773" y="7412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reach x yet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87278" y="1339897"/>
            <a:ext cx="581421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Activate the </a:t>
            </a:r>
            <a:r>
              <a:rPr lang="en-US" sz="2000" b="1" dirty="0">
                <a:solidFill>
                  <a:srgbClr val="16B4A1"/>
                </a:solidFill>
              </a:rPr>
              <a:t>unreached</a:t>
            </a:r>
            <a:r>
              <a:rPr lang="en-US" dirty="0"/>
              <a:t> vertex u with the </a:t>
            </a:r>
            <a:r>
              <a:rPr lang="en-US" dirty="0">
                <a:solidFill>
                  <a:srgbClr val="F07B1A"/>
                </a:solidFill>
              </a:rPr>
              <a:t>smallest key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for each </a:t>
            </a:r>
            <a:r>
              <a:rPr lang="en-US" dirty="0">
                <a:solidFill>
                  <a:schemeClr val="accent4"/>
                </a:solidFill>
              </a:rPr>
              <a:t>of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k[v] = min( k[v], weight(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u,v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if k[v] updated, p[v] = u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629218" y="42571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“active”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629219" y="73536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x</a:t>
            </a:r>
          </a:p>
        </p:txBody>
      </p:sp>
      <p:sp>
        <p:nvSpPr>
          <p:cNvPr id="60" name="Oval 59"/>
          <p:cNvSpPr/>
          <p:nvPr/>
        </p:nvSpPr>
        <p:spPr>
          <a:xfrm>
            <a:off x="7637500" y="2053441"/>
            <a:ext cx="359195" cy="34282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8289334" y="2054034"/>
            <a:ext cx="359195" cy="3428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3" name="Straight Arrow Connector 62"/>
          <p:cNvCxnSpPr>
            <a:stCxn id="61" idx="2"/>
            <a:endCxn id="60" idx="6"/>
          </p:cNvCxnSpPr>
          <p:nvPr/>
        </p:nvCxnSpPr>
        <p:spPr>
          <a:xfrm flipH="1" flipV="1">
            <a:off x="7996695" y="2224855"/>
            <a:ext cx="292639" cy="59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675077" y="1992490"/>
            <a:ext cx="211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p[b] = a, meaning that a was the vertex that k[b] comes from.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595976" y="1027849"/>
            <a:ext cx="37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</a:t>
            </a:r>
            <a:r>
              <a:rPr lang="en-US" dirty="0"/>
              <a:t> all the vertices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reached:</a:t>
            </a:r>
          </a:p>
        </p:txBody>
      </p:sp>
      <p:cxnSp>
        <p:nvCxnSpPr>
          <p:cNvPr id="65" name="Straight Arrow Connector 64"/>
          <p:cNvCxnSpPr>
            <a:stCxn id="6" idx="4"/>
            <a:endCxn id="7" idx="6"/>
          </p:cNvCxnSpPr>
          <p:nvPr/>
        </p:nvCxnSpPr>
        <p:spPr>
          <a:xfrm flipH="1">
            <a:off x="2844312" y="3810192"/>
            <a:ext cx="1399442" cy="104029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8" idx="0"/>
            <a:endCxn id="7" idx="6"/>
          </p:cNvCxnSpPr>
          <p:nvPr/>
        </p:nvCxnSpPr>
        <p:spPr>
          <a:xfrm flipH="1" flipV="1">
            <a:off x="2844312" y="4850482"/>
            <a:ext cx="1399442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/>
              <p:cNvSpPr/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val 72"/>
          <p:cNvSpPr/>
          <p:nvPr/>
        </p:nvSpPr>
        <p:spPr>
          <a:xfrm>
            <a:off x="8053839" y="407749"/>
            <a:ext cx="447372" cy="447372"/>
          </a:xfrm>
          <a:prstGeom prst="ellipse">
            <a:avLst/>
          </a:prstGeom>
          <a:pattFill prst="wdUpDiag">
            <a:fgClr>
              <a:schemeClr val="accent6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2" name="Oval 51"/>
          <p:cNvSpPr/>
          <p:nvPr/>
        </p:nvSpPr>
        <p:spPr>
          <a:xfrm>
            <a:off x="8060821" y="745768"/>
            <a:ext cx="433411" cy="43341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530579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976" y="212142"/>
            <a:ext cx="7886700" cy="71087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implementation</a:t>
            </a:r>
            <a:br>
              <a:rPr lang="en-US" dirty="0"/>
            </a:br>
            <a:r>
              <a:rPr lang="en-US" sz="3200" dirty="0">
                <a:solidFill>
                  <a:srgbClr val="F07B1A"/>
                </a:solidFill>
              </a:rPr>
              <a:t>Every vertex has a key and a parent</a:t>
            </a:r>
            <a:endParaRPr lang="en-US" dirty="0">
              <a:solidFill>
                <a:srgbClr val="F07B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8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1794751" y="2904329"/>
            <a:ext cx="8462940" cy="3715921"/>
            <a:chOff x="270751" y="2516512"/>
            <a:chExt cx="8462940" cy="4103737"/>
          </a:xfrm>
        </p:grpSpPr>
        <p:sp>
          <p:nvSpPr>
            <p:cNvPr id="4" name="Oval 3"/>
            <p:cNvSpPr/>
            <p:nvPr/>
          </p:nvSpPr>
          <p:spPr>
            <a:xfrm>
              <a:off x="60960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7" idx="5"/>
              <a:endCxn id="12" idx="1"/>
            </p:cNvCxnSpPr>
            <p:nvPr/>
          </p:nvCxnSpPr>
          <p:spPr>
            <a:xfrm>
              <a:off x="4735778" y="3434511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6" idx="2"/>
            </p:cNvCxnSpPr>
            <p:nvPr/>
          </p:nvCxnSpPr>
          <p:spPr>
            <a:xfrm>
              <a:off x="4818185" y="3235564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1"/>
              <a:endCxn id="6" idx="5"/>
            </p:cNvCxnSpPr>
            <p:nvPr/>
          </p:nvCxnSpPr>
          <p:spPr>
            <a:xfrm flipH="1" flipV="1">
              <a:off x="6576301" y="3434511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2" idx="7"/>
            </p:cNvCxnSpPr>
            <p:nvPr/>
          </p:nvCxnSpPr>
          <p:spPr>
            <a:xfrm flipH="1">
              <a:off x="6576301" y="4864726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12" idx="0"/>
            </p:cNvCxnSpPr>
            <p:nvPr/>
          </p:nvCxnSpPr>
          <p:spPr>
            <a:xfrm>
              <a:off x="63773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5"/>
              <a:endCxn id="11" idx="1"/>
            </p:cNvCxnSpPr>
            <p:nvPr/>
          </p:nvCxnSpPr>
          <p:spPr>
            <a:xfrm>
              <a:off x="3891716" y="4864726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>
              <a:off x="48299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7" idx="3"/>
            </p:cNvCxnSpPr>
            <p:nvPr/>
          </p:nvCxnSpPr>
          <p:spPr>
            <a:xfrm flipV="1">
              <a:off x="3692769" y="3434511"/>
              <a:ext cx="645115" cy="9499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7" idx="2"/>
            </p:cNvCxnSpPr>
            <p:nvPr/>
          </p:nvCxnSpPr>
          <p:spPr>
            <a:xfrm>
              <a:off x="3001108" y="3235564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  <a:endCxn id="8" idx="3"/>
            </p:cNvCxnSpPr>
            <p:nvPr/>
          </p:nvCxnSpPr>
          <p:spPr>
            <a:xfrm flipV="1">
              <a:off x="1237905" y="3434511"/>
              <a:ext cx="1282902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5"/>
              <a:endCxn id="10" idx="1"/>
            </p:cNvCxnSpPr>
            <p:nvPr/>
          </p:nvCxnSpPr>
          <p:spPr>
            <a:xfrm>
              <a:off x="1237905" y="4864726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2"/>
              <a:endCxn id="10" idx="6"/>
            </p:cNvCxnSpPr>
            <p:nvPr/>
          </p:nvCxnSpPr>
          <p:spPr>
            <a:xfrm flipH="1">
              <a:off x="30011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3"/>
              <a:endCxn id="10" idx="7"/>
            </p:cNvCxnSpPr>
            <p:nvPr/>
          </p:nvCxnSpPr>
          <p:spPr>
            <a:xfrm flipH="1">
              <a:off x="2918701" y="4864726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87108" y="275526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7693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31886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6942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7706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54492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56099" y="3766386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61650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12214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107367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7644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0" idx="0"/>
              <a:endCxn id="8" idx="4"/>
            </p:cNvCxnSpPr>
            <p:nvPr/>
          </p:nvCxnSpPr>
          <p:spPr>
            <a:xfrm flipV="1">
              <a:off x="27197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12758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6855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8381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26711" y="3667329"/>
              <a:ext cx="576825" cy="702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270751" y="4772349"/>
              <a:ext cx="668215" cy="5040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rgbClr val="F07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7861186" y="1373648"/>
            <a:ext cx="668215" cy="50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rgbClr val="F07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k[x]</a:t>
            </a:r>
          </a:p>
        </p:txBody>
      </p:sp>
      <p:sp>
        <p:nvSpPr>
          <p:cNvPr id="51" name="Oval 50"/>
          <p:cNvSpPr/>
          <p:nvPr/>
        </p:nvSpPr>
        <p:spPr>
          <a:xfrm>
            <a:off x="8053839" y="34562"/>
            <a:ext cx="447372" cy="447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57847" y="1326627"/>
            <a:ext cx="2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k[x] is the distance of x from the growing tree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05773" y="7412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reach x yet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87278" y="1339898"/>
            <a:ext cx="581421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Activate the </a:t>
            </a:r>
            <a:r>
              <a:rPr lang="en-US" sz="2000" b="1" dirty="0">
                <a:solidFill>
                  <a:srgbClr val="16B4A1"/>
                </a:solidFill>
              </a:rPr>
              <a:t>unreached</a:t>
            </a:r>
            <a:r>
              <a:rPr lang="en-US" dirty="0"/>
              <a:t> vertex u with the </a:t>
            </a:r>
            <a:r>
              <a:rPr lang="en-US" dirty="0">
                <a:solidFill>
                  <a:srgbClr val="F07B1A"/>
                </a:solidFill>
              </a:rPr>
              <a:t>smallest key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for each </a:t>
            </a:r>
            <a:r>
              <a:rPr lang="en-US" dirty="0">
                <a:solidFill>
                  <a:schemeClr val="accent4"/>
                </a:solidFill>
              </a:rPr>
              <a:t>of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k[v] = min( k[v], weight(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u,v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if k[v] updated, p[v] = u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Mark u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/>
              <a:t>and </a:t>
            </a:r>
            <a:r>
              <a:rPr lang="en-US" b="1" dirty="0">
                <a:solidFill>
                  <a:srgbClr val="C244C6"/>
                </a:solidFill>
              </a:rPr>
              <a:t>add (p[u],u) to MST</a:t>
            </a:r>
            <a:r>
              <a:rPr lang="en-US" b="1" dirty="0">
                <a:solidFill>
                  <a:schemeClr val="accent4"/>
                </a:solidFill>
              </a:rPr>
              <a:t>.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629218" y="42571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“active”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629219" y="73536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x</a:t>
            </a:r>
          </a:p>
        </p:txBody>
      </p:sp>
      <p:sp>
        <p:nvSpPr>
          <p:cNvPr id="60" name="Oval 59"/>
          <p:cNvSpPr/>
          <p:nvPr/>
        </p:nvSpPr>
        <p:spPr>
          <a:xfrm>
            <a:off x="7637500" y="2053441"/>
            <a:ext cx="359195" cy="34282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8289334" y="2054034"/>
            <a:ext cx="359195" cy="3428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3" name="Straight Arrow Connector 62"/>
          <p:cNvCxnSpPr>
            <a:stCxn id="61" idx="2"/>
            <a:endCxn id="60" idx="6"/>
          </p:cNvCxnSpPr>
          <p:nvPr/>
        </p:nvCxnSpPr>
        <p:spPr>
          <a:xfrm flipH="1" flipV="1">
            <a:off x="7996695" y="2224855"/>
            <a:ext cx="292639" cy="59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675077" y="1992490"/>
            <a:ext cx="211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p[b] = a, meaning that a was the vertex that k[b] comes from.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595976" y="1027849"/>
            <a:ext cx="37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</a:t>
            </a:r>
            <a:r>
              <a:rPr lang="en-US" dirty="0"/>
              <a:t> all the vertices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reached: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2844312" y="3810192"/>
            <a:ext cx="1399442" cy="104029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2844312" y="4850482"/>
            <a:ext cx="1399442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Oval 69"/>
          <p:cNvSpPr/>
          <p:nvPr/>
        </p:nvSpPr>
        <p:spPr>
          <a:xfrm>
            <a:off x="8053839" y="407749"/>
            <a:ext cx="447372" cy="447372"/>
          </a:xfrm>
          <a:prstGeom prst="ellipse">
            <a:avLst/>
          </a:prstGeom>
          <a:pattFill prst="wdUpDiag">
            <a:fgClr>
              <a:schemeClr val="accent6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2" name="Oval 51"/>
          <p:cNvSpPr/>
          <p:nvPr/>
        </p:nvSpPr>
        <p:spPr>
          <a:xfrm>
            <a:off x="8060821" y="745768"/>
            <a:ext cx="433411" cy="43341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5339515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976" y="212142"/>
            <a:ext cx="7886700" cy="71087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implementation</a:t>
            </a:r>
            <a:br>
              <a:rPr lang="en-US" dirty="0"/>
            </a:br>
            <a:r>
              <a:rPr lang="en-US" sz="3200" dirty="0">
                <a:solidFill>
                  <a:srgbClr val="F07B1A"/>
                </a:solidFill>
              </a:rPr>
              <a:t>Every vertex has a key and a parent</a:t>
            </a:r>
            <a:endParaRPr lang="en-US" dirty="0">
              <a:solidFill>
                <a:srgbClr val="F07B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8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1794751" y="2904329"/>
            <a:ext cx="8462940" cy="3715921"/>
            <a:chOff x="270751" y="2516512"/>
            <a:chExt cx="8462940" cy="4103737"/>
          </a:xfrm>
        </p:grpSpPr>
        <p:sp>
          <p:nvSpPr>
            <p:cNvPr id="4" name="Oval 3"/>
            <p:cNvSpPr/>
            <p:nvPr/>
          </p:nvSpPr>
          <p:spPr>
            <a:xfrm>
              <a:off x="60960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54210"/>
              <a:ext cx="562708" cy="562708"/>
            </a:xfrm>
            <a:prstGeom prst="ellipse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7" idx="5"/>
              <a:endCxn id="12" idx="1"/>
            </p:cNvCxnSpPr>
            <p:nvPr/>
          </p:nvCxnSpPr>
          <p:spPr>
            <a:xfrm>
              <a:off x="4735778" y="3434511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6" idx="2"/>
            </p:cNvCxnSpPr>
            <p:nvPr/>
          </p:nvCxnSpPr>
          <p:spPr>
            <a:xfrm>
              <a:off x="4818185" y="3235564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1"/>
              <a:endCxn id="6" idx="5"/>
            </p:cNvCxnSpPr>
            <p:nvPr/>
          </p:nvCxnSpPr>
          <p:spPr>
            <a:xfrm flipH="1" flipV="1">
              <a:off x="6576301" y="3434511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2" idx="7"/>
            </p:cNvCxnSpPr>
            <p:nvPr/>
          </p:nvCxnSpPr>
          <p:spPr>
            <a:xfrm flipH="1">
              <a:off x="6576301" y="4864726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12" idx="0"/>
            </p:cNvCxnSpPr>
            <p:nvPr/>
          </p:nvCxnSpPr>
          <p:spPr>
            <a:xfrm>
              <a:off x="63773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5"/>
              <a:endCxn id="11" idx="1"/>
            </p:cNvCxnSpPr>
            <p:nvPr/>
          </p:nvCxnSpPr>
          <p:spPr>
            <a:xfrm>
              <a:off x="3891716" y="4864726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>
              <a:off x="48299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7" idx="3"/>
            </p:cNvCxnSpPr>
            <p:nvPr/>
          </p:nvCxnSpPr>
          <p:spPr>
            <a:xfrm flipV="1">
              <a:off x="3692769" y="3434511"/>
              <a:ext cx="645115" cy="9499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7" idx="2"/>
            </p:cNvCxnSpPr>
            <p:nvPr/>
          </p:nvCxnSpPr>
          <p:spPr>
            <a:xfrm>
              <a:off x="3001108" y="3235564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  <a:endCxn id="8" idx="3"/>
            </p:cNvCxnSpPr>
            <p:nvPr/>
          </p:nvCxnSpPr>
          <p:spPr>
            <a:xfrm flipV="1">
              <a:off x="1237905" y="3434511"/>
              <a:ext cx="1282902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5"/>
              <a:endCxn id="10" idx="1"/>
            </p:cNvCxnSpPr>
            <p:nvPr/>
          </p:nvCxnSpPr>
          <p:spPr>
            <a:xfrm>
              <a:off x="1237905" y="4864726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2"/>
              <a:endCxn id="10" idx="6"/>
            </p:cNvCxnSpPr>
            <p:nvPr/>
          </p:nvCxnSpPr>
          <p:spPr>
            <a:xfrm flipH="1">
              <a:off x="30011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3"/>
              <a:endCxn id="10" idx="7"/>
            </p:cNvCxnSpPr>
            <p:nvPr/>
          </p:nvCxnSpPr>
          <p:spPr>
            <a:xfrm flipH="1">
              <a:off x="2918701" y="4864726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87108" y="275526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7693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31886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6942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7706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54492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56099" y="3766386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61650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12214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107367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7644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0" idx="0"/>
              <a:endCxn id="8" idx="4"/>
            </p:cNvCxnSpPr>
            <p:nvPr/>
          </p:nvCxnSpPr>
          <p:spPr>
            <a:xfrm flipV="1">
              <a:off x="27197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12758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6855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8381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26711" y="3667329"/>
              <a:ext cx="576825" cy="702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270751" y="4772349"/>
              <a:ext cx="668215" cy="5040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rgbClr val="F07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7861186" y="1373648"/>
            <a:ext cx="668215" cy="50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rgbClr val="F07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k[x]</a:t>
            </a:r>
          </a:p>
        </p:txBody>
      </p:sp>
      <p:sp>
        <p:nvSpPr>
          <p:cNvPr id="51" name="Oval 50"/>
          <p:cNvSpPr/>
          <p:nvPr/>
        </p:nvSpPr>
        <p:spPr>
          <a:xfrm>
            <a:off x="8053839" y="34562"/>
            <a:ext cx="447372" cy="447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57847" y="1326627"/>
            <a:ext cx="2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k[x] is the distance of x from the growing tree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05773" y="7412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reach x yet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87278" y="1339898"/>
            <a:ext cx="581421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Activate the </a:t>
            </a:r>
            <a:r>
              <a:rPr lang="en-US" sz="2000" b="1" dirty="0">
                <a:solidFill>
                  <a:srgbClr val="16B4A1"/>
                </a:solidFill>
              </a:rPr>
              <a:t>unreached</a:t>
            </a:r>
            <a:r>
              <a:rPr lang="en-US" dirty="0"/>
              <a:t> vertex u with the </a:t>
            </a:r>
            <a:r>
              <a:rPr lang="en-US" dirty="0">
                <a:solidFill>
                  <a:srgbClr val="F07B1A"/>
                </a:solidFill>
              </a:rPr>
              <a:t>smallest key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for each </a:t>
            </a:r>
            <a:r>
              <a:rPr lang="en-US" dirty="0">
                <a:solidFill>
                  <a:schemeClr val="accent4"/>
                </a:solidFill>
              </a:rPr>
              <a:t>of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k[v] = min( k[v], weight(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u,v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if k[v] updated, p[v] = u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Mark u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/>
              <a:t>and </a:t>
            </a:r>
            <a:r>
              <a:rPr lang="en-US" b="1" dirty="0">
                <a:solidFill>
                  <a:srgbClr val="C244C6"/>
                </a:solidFill>
              </a:rPr>
              <a:t>add (p[u],u) to MST</a:t>
            </a:r>
            <a:r>
              <a:rPr lang="en-US" b="1" dirty="0">
                <a:solidFill>
                  <a:schemeClr val="accent4"/>
                </a:solidFill>
              </a:rPr>
              <a:t>.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629218" y="42571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“active”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629219" y="73536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x</a:t>
            </a:r>
          </a:p>
        </p:txBody>
      </p:sp>
      <p:sp>
        <p:nvSpPr>
          <p:cNvPr id="60" name="Oval 59"/>
          <p:cNvSpPr/>
          <p:nvPr/>
        </p:nvSpPr>
        <p:spPr>
          <a:xfrm>
            <a:off x="7637500" y="2053441"/>
            <a:ext cx="359195" cy="34282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8289334" y="2054034"/>
            <a:ext cx="359195" cy="3428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3" name="Straight Arrow Connector 62"/>
          <p:cNvCxnSpPr>
            <a:stCxn id="61" idx="2"/>
            <a:endCxn id="60" idx="6"/>
          </p:cNvCxnSpPr>
          <p:nvPr/>
        </p:nvCxnSpPr>
        <p:spPr>
          <a:xfrm flipH="1" flipV="1">
            <a:off x="7996695" y="2224855"/>
            <a:ext cx="292639" cy="59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675077" y="1992490"/>
            <a:ext cx="211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p[b] = a, meaning that a was the vertex that k[b] comes from.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595976" y="1027849"/>
            <a:ext cx="37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</a:t>
            </a:r>
            <a:r>
              <a:rPr lang="en-US" dirty="0"/>
              <a:t> all the vertices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reached: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2844312" y="3810192"/>
            <a:ext cx="1399442" cy="104029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2844312" y="4850482"/>
            <a:ext cx="1399442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Oval 67"/>
          <p:cNvSpPr/>
          <p:nvPr/>
        </p:nvSpPr>
        <p:spPr>
          <a:xfrm>
            <a:off x="8053839" y="407749"/>
            <a:ext cx="447372" cy="447372"/>
          </a:xfrm>
          <a:prstGeom prst="ellipse">
            <a:avLst/>
          </a:prstGeom>
          <a:pattFill prst="wdUpDiag">
            <a:fgClr>
              <a:schemeClr val="accent6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2" name="Oval 51"/>
          <p:cNvSpPr/>
          <p:nvPr/>
        </p:nvSpPr>
        <p:spPr>
          <a:xfrm>
            <a:off x="8060821" y="745768"/>
            <a:ext cx="433411" cy="43341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718536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976" y="212142"/>
            <a:ext cx="7886700" cy="71087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implementation</a:t>
            </a:r>
            <a:br>
              <a:rPr lang="en-US" dirty="0"/>
            </a:br>
            <a:r>
              <a:rPr lang="en-US" sz="3200" dirty="0">
                <a:solidFill>
                  <a:srgbClr val="F07B1A"/>
                </a:solidFill>
              </a:rPr>
              <a:t>Every vertex has a key and a parent</a:t>
            </a:r>
            <a:endParaRPr lang="en-US" dirty="0">
              <a:solidFill>
                <a:srgbClr val="F07B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8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1794751" y="2904329"/>
            <a:ext cx="8462940" cy="3715921"/>
            <a:chOff x="270751" y="2516512"/>
            <a:chExt cx="8462940" cy="4103737"/>
          </a:xfrm>
        </p:grpSpPr>
        <p:sp>
          <p:nvSpPr>
            <p:cNvPr id="4" name="Oval 3"/>
            <p:cNvSpPr/>
            <p:nvPr/>
          </p:nvSpPr>
          <p:spPr>
            <a:xfrm>
              <a:off x="60960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54210"/>
              <a:ext cx="562708" cy="562708"/>
            </a:xfrm>
            <a:prstGeom prst="ellipse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7" idx="5"/>
              <a:endCxn id="12" idx="1"/>
            </p:cNvCxnSpPr>
            <p:nvPr/>
          </p:nvCxnSpPr>
          <p:spPr>
            <a:xfrm>
              <a:off x="4735778" y="3434511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6" idx="2"/>
            </p:cNvCxnSpPr>
            <p:nvPr/>
          </p:nvCxnSpPr>
          <p:spPr>
            <a:xfrm>
              <a:off x="4818185" y="3235564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1"/>
              <a:endCxn id="6" idx="5"/>
            </p:cNvCxnSpPr>
            <p:nvPr/>
          </p:nvCxnSpPr>
          <p:spPr>
            <a:xfrm flipH="1" flipV="1">
              <a:off x="6576301" y="3434511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2" idx="7"/>
            </p:cNvCxnSpPr>
            <p:nvPr/>
          </p:nvCxnSpPr>
          <p:spPr>
            <a:xfrm flipH="1">
              <a:off x="6576301" y="4864726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12" idx="0"/>
            </p:cNvCxnSpPr>
            <p:nvPr/>
          </p:nvCxnSpPr>
          <p:spPr>
            <a:xfrm>
              <a:off x="63773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5"/>
              <a:endCxn id="11" idx="1"/>
            </p:cNvCxnSpPr>
            <p:nvPr/>
          </p:nvCxnSpPr>
          <p:spPr>
            <a:xfrm>
              <a:off x="3891716" y="4864726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>
              <a:off x="48299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7" idx="3"/>
            </p:cNvCxnSpPr>
            <p:nvPr/>
          </p:nvCxnSpPr>
          <p:spPr>
            <a:xfrm flipV="1">
              <a:off x="3692769" y="3434511"/>
              <a:ext cx="645115" cy="9499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7" idx="2"/>
            </p:cNvCxnSpPr>
            <p:nvPr/>
          </p:nvCxnSpPr>
          <p:spPr>
            <a:xfrm>
              <a:off x="3001108" y="3235564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  <a:endCxn id="8" idx="3"/>
            </p:cNvCxnSpPr>
            <p:nvPr/>
          </p:nvCxnSpPr>
          <p:spPr>
            <a:xfrm flipV="1">
              <a:off x="1237905" y="3434511"/>
              <a:ext cx="1282902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5"/>
              <a:endCxn id="10" idx="1"/>
            </p:cNvCxnSpPr>
            <p:nvPr/>
          </p:nvCxnSpPr>
          <p:spPr>
            <a:xfrm>
              <a:off x="1237905" y="4864726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2"/>
              <a:endCxn id="10" idx="6"/>
            </p:cNvCxnSpPr>
            <p:nvPr/>
          </p:nvCxnSpPr>
          <p:spPr>
            <a:xfrm flipH="1">
              <a:off x="30011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3"/>
              <a:endCxn id="10" idx="7"/>
            </p:cNvCxnSpPr>
            <p:nvPr/>
          </p:nvCxnSpPr>
          <p:spPr>
            <a:xfrm flipH="1">
              <a:off x="2918701" y="4864726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87108" y="275526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7693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31886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6942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7706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54492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56099" y="3766386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61650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12214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107367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7644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0" idx="0"/>
              <a:endCxn id="8" idx="4"/>
            </p:cNvCxnSpPr>
            <p:nvPr/>
          </p:nvCxnSpPr>
          <p:spPr>
            <a:xfrm flipV="1">
              <a:off x="27197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12758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6855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8381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26711" y="3667329"/>
              <a:ext cx="576825" cy="702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8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270751" y="4772349"/>
              <a:ext cx="668215" cy="5040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rgbClr val="F07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7861186" y="1373648"/>
            <a:ext cx="668215" cy="50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rgbClr val="F07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k[x]</a:t>
            </a:r>
          </a:p>
        </p:txBody>
      </p:sp>
      <p:sp>
        <p:nvSpPr>
          <p:cNvPr id="51" name="Oval 50"/>
          <p:cNvSpPr/>
          <p:nvPr/>
        </p:nvSpPr>
        <p:spPr>
          <a:xfrm>
            <a:off x="8053839" y="34562"/>
            <a:ext cx="447372" cy="447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57847" y="1326627"/>
            <a:ext cx="2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k[x] is the distance of x from the growing tree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05773" y="7412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reach x yet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87278" y="1339898"/>
            <a:ext cx="581421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Activate the </a:t>
            </a:r>
            <a:r>
              <a:rPr lang="en-US" sz="2000" b="1" dirty="0">
                <a:solidFill>
                  <a:srgbClr val="16B4A1"/>
                </a:solidFill>
              </a:rPr>
              <a:t>unreached</a:t>
            </a:r>
            <a:r>
              <a:rPr lang="en-US" dirty="0"/>
              <a:t> vertex u with the </a:t>
            </a:r>
            <a:r>
              <a:rPr lang="en-US" dirty="0">
                <a:solidFill>
                  <a:srgbClr val="F07B1A"/>
                </a:solidFill>
              </a:rPr>
              <a:t>smallest key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for each </a:t>
            </a:r>
            <a:r>
              <a:rPr lang="en-US" dirty="0">
                <a:solidFill>
                  <a:schemeClr val="accent4"/>
                </a:solidFill>
              </a:rPr>
              <a:t>of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k[v] = min( k[v], weight(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u,v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if k[v] updated, p[v] = u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Mark u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/>
              <a:t>and </a:t>
            </a:r>
            <a:r>
              <a:rPr lang="en-US" b="1" dirty="0">
                <a:solidFill>
                  <a:srgbClr val="C244C6"/>
                </a:solidFill>
              </a:rPr>
              <a:t>add (p[u],u) to MST</a:t>
            </a:r>
            <a:r>
              <a:rPr lang="en-US" b="1" dirty="0">
                <a:solidFill>
                  <a:schemeClr val="accent4"/>
                </a:solidFill>
              </a:rPr>
              <a:t>.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629218" y="42571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“active”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629219" y="73536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x</a:t>
            </a:r>
          </a:p>
        </p:txBody>
      </p:sp>
      <p:sp>
        <p:nvSpPr>
          <p:cNvPr id="60" name="Oval 59"/>
          <p:cNvSpPr/>
          <p:nvPr/>
        </p:nvSpPr>
        <p:spPr>
          <a:xfrm>
            <a:off x="7637500" y="2053441"/>
            <a:ext cx="359195" cy="34282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8289334" y="2054034"/>
            <a:ext cx="359195" cy="3428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3" name="Straight Arrow Connector 62"/>
          <p:cNvCxnSpPr>
            <a:stCxn id="61" idx="2"/>
            <a:endCxn id="60" idx="6"/>
          </p:cNvCxnSpPr>
          <p:nvPr/>
        </p:nvCxnSpPr>
        <p:spPr>
          <a:xfrm flipH="1" flipV="1">
            <a:off x="7996695" y="2224855"/>
            <a:ext cx="292639" cy="59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675077" y="1992490"/>
            <a:ext cx="211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p[b] = a, meaning that a was the vertex that k[b] comes from.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595976" y="1027849"/>
            <a:ext cx="37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</a:t>
            </a:r>
            <a:r>
              <a:rPr lang="en-US" dirty="0"/>
              <a:t> all the vertices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reached: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2844312" y="3810192"/>
            <a:ext cx="1399442" cy="104029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2844312" y="4850482"/>
            <a:ext cx="1399442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" idx="3"/>
            <a:endCxn id="6" idx="5"/>
          </p:cNvCxnSpPr>
          <p:nvPr/>
        </p:nvCxnSpPr>
        <p:spPr>
          <a:xfrm flipH="1">
            <a:off x="4442702" y="3735573"/>
            <a:ext cx="1419183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/>
              <p:cNvSpPr/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Oval 69"/>
          <p:cNvSpPr/>
          <p:nvPr/>
        </p:nvSpPr>
        <p:spPr>
          <a:xfrm>
            <a:off x="8053839" y="407749"/>
            <a:ext cx="447372" cy="447372"/>
          </a:xfrm>
          <a:prstGeom prst="ellipse">
            <a:avLst/>
          </a:prstGeom>
          <a:pattFill prst="wdUpDiag">
            <a:fgClr>
              <a:schemeClr val="accent6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2" name="Oval 51"/>
          <p:cNvSpPr/>
          <p:nvPr/>
        </p:nvSpPr>
        <p:spPr>
          <a:xfrm>
            <a:off x="8060821" y="745768"/>
            <a:ext cx="433411" cy="43341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3462590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976" y="212142"/>
            <a:ext cx="7886700" cy="71087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implementation</a:t>
            </a:r>
            <a:br>
              <a:rPr lang="en-US" dirty="0"/>
            </a:br>
            <a:r>
              <a:rPr lang="en-US" sz="3200" dirty="0">
                <a:solidFill>
                  <a:srgbClr val="F07B1A"/>
                </a:solidFill>
              </a:rPr>
              <a:t>Every vertex has a key and a parent</a:t>
            </a:r>
            <a:endParaRPr lang="en-US" dirty="0">
              <a:solidFill>
                <a:srgbClr val="F07B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8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1794751" y="2904329"/>
            <a:ext cx="8462940" cy="3715921"/>
            <a:chOff x="270751" y="2516512"/>
            <a:chExt cx="8462940" cy="4103737"/>
          </a:xfrm>
        </p:grpSpPr>
        <p:sp>
          <p:nvSpPr>
            <p:cNvPr id="4" name="Oval 3"/>
            <p:cNvSpPr/>
            <p:nvPr/>
          </p:nvSpPr>
          <p:spPr>
            <a:xfrm>
              <a:off x="60960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7" idx="5"/>
              <a:endCxn id="12" idx="1"/>
            </p:cNvCxnSpPr>
            <p:nvPr/>
          </p:nvCxnSpPr>
          <p:spPr>
            <a:xfrm>
              <a:off x="4735778" y="3434511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6" idx="2"/>
            </p:cNvCxnSpPr>
            <p:nvPr/>
          </p:nvCxnSpPr>
          <p:spPr>
            <a:xfrm>
              <a:off x="4818185" y="3235564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1"/>
              <a:endCxn id="6" idx="5"/>
            </p:cNvCxnSpPr>
            <p:nvPr/>
          </p:nvCxnSpPr>
          <p:spPr>
            <a:xfrm flipH="1" flipV="1">
              <a:off x="6576301" y="3434511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2" idx="7"/>
            </p:cNvCxnSpPr>
            <p:nvPr/>
          </p:nvCxnSpPr>
          <p:spPr>
            <a:xfrm flipH="1">
              <a:off x="6576301" y="4864726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12" idx="0"/>
            </p:cNvCxnSpPr>
            <p:nvPr/>
          </p:nvCxnSpPr>
          <p:spPr>
            <a:xfrm>
              <a:off x="63773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5"/>
              <a:endCxn id="11" idx="1"/>
            </p:cNvCxnSpPr>
            <p:nvPr/>
          </p:nvCxnSpPr>
          <p:spPr>
            <a:xfrm>
              <a:off x="3891716" y="4864726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>
              <a:off x="48299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7" idx="3"/>
            </p:cNvCxnSpPr>
            <p:nvPr/>
          </p:nvCxnSpPr>
          <p:spPr>
            <a:xfrm flipV="1">
              <a:off x="3692769" y="3434511"/>
              <a:ext cx="645115" cy="9499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7" idx="2"/>
            </p:cNvCxnSpPr>
            <p:nvPr/>
          </p:nvCxnSpPr>
          <p:spPr>
            <a:xfrm>
              <a:off x="3001108" y="3235564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  <a:endCxn id="8" idx="3"/>
            </p:cNvCxnSpPr>
            <p:nvPr/>
          </p:nvCxnSpPr>
          <p:spPr>
            <a:xfrm flipV="1">
              <a:off x="1237905" y="3434511"/>
              <a:ext cx="1282902" cy="1032321"/>
            </a:xfrm>
            <a:prstGeom prst="line">
              <a:avLst/>
            </a:prstGeom>
            <a:ln w="952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5"/>
              <a:endCxn id="10" idx="1"/>
            </p:cNvCxnSpPr>
            <p:nvPr/>
          </p:nvCxnSpPr>
          <p:spPr>
            <a:xfrm>
              <a:off x="1237905" y="4864726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2"/>
              <a:endCxn id="10" idx="6"/>
            </p:cNvCxnSpPr>
            <p:nvPr/>
          </p:nvCxnSpPr>
          <p:spPr>
            <a:xfrm flipH="1">
              <a:off x="30011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3"/>
              <a:endCxn id="10" idx="7"/>
            </p:cNvCxnSpPr>
            <p:nvPr/>
          </p:nvCxnSpPr>
          <p:spPr>
            <a:xfrm flipH="1">
              <a:off x="2918701" y="4864726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87108" y="275526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7693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31886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6942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7706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54492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56099" y="3766386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61650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12214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107367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7644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0" idx="0"/>
              <a:endCxn id="8" idx="4"/>
            </p:cNvCxnSpPr>
            <p:nvPr/>
          </p:nvCxnSpPr>
          <p:spPr>
            <a:xfrm flipV="1">
              <a:off x="27197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12758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6855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8381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26711" y="3667329"/>
              <a:ext cx="576825" cy="702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8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270751" y="4772349"/>
              <a:ext cx="668215" cy="5040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rgbClr val="F07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7861186" y="1373648"/>
            <a:ext cx="668215" cy="50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rgbClr val="F07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k[x]</a:t>
            </a:r>
          </a:p>
        </p:txBody>
      </p:sp>
      <p:sp>
        <p:nvSpPr>
          <p:cNvPr id="51" name="Oval 50"/>
          <p:cNvSpPr/>
          <p:nvPr/>
        </p:nvSpPr>
        <p:spPr>
          <a:xfrm>
            <a:off x="8053839" y="34562"/>
            <a:ext cx="447372" cy="447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57847" y="1326627"/>
            <a:ext cx="2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k[x] is the distance of x from the growing tree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05773" y="7412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reach x yet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87278" y="1339898"/>
            <a:ext cx="581421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Activate the </a:t>
            </a:r>
            <a:r>
              <a:rPr lang="en-US" sz="2000" b="1" dirty="0">
                <a:solidFill>
                  <a:srgbClr val="16B4A1"/>
                </a:solidFill>
              </a:rPr>
              <a:t>unreached</a:t>
            </a:r>
            <a:r>
              <a:rPr lang="en-US" dirty="0"/>
              <a:t> vertex u with the </a:t>
            </a:r>
            <a:r>
              <a:rPr lang="en-US" dirty="0">
                <a:solidFill>
                  <a:srgbClr val="F07B1A"/>
                </a:solidFill>
              </a:rPr>
              <a:t>smallest key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for each </a:t>
            </a:r>
            <a:r>
              <a:rPr lang="en-US" dirty="0">
                <a:solidFill>
                  <a:schemeClr val="accent4"/>
                </a:solidFill>
              </a:rPr>
              <a:t>of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k[v] = min( k[v], weight(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u,v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if k[v] updated, p[v] = u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Mark u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/>
              <a:t>and </a:t>
            </a:r>
            <a:r>
              <a:rPr lang="en-US" b="1" dirty="0">
                <a:solidFill>
                  <a:srgbClr val="C244C6"/>
                </a:solidFill>
              </a:rPr>
              <a:t>add (p[u],u) to MST</a:t>
            </a:r>
            <a:r>
              <a:rPr lang="en-US" b="1" dirty="0">
                <a:solidFill>
                  <a:schemeClr val="accent4"/>
                </a:solidFill>
              </a:rPr>
              <a:t>.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629218" y="42571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“active”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629219" y="73536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x</a:t>
            </a:r>
          </a:p>
        </p:txBody>
      </p:sp>
      <p:sp>
        <p:nvSpPr>
          <p:cNvPr id="60" name="Oval 59"/>
          <p:cNvSpPr/>
          <p:nvPr/>
        </p:nvSpPr>
        <p:spPr>
          <a:xfrm>
            <a:off x="7637500" y="2053441"/>
            <a:ext cx="359195" cy="34282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8289334" y="2054034"/>
            <a:ext cx="359195" cy="3428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3" name="Straight Arrow Connector 62"/>
          <p:cNvCxnSpPr>
            <a:stCxn id="61" idx="2"/>
            <a:endCxn id="60" idx="6"/>
          </p:cNvCxnSpPr>
          <p:nvPr/>
        </p:nvCxnSpPr>
        <p:spPr>
          <a:xfrm flipH="1" flipV="1">
            <a:off x="7996695" y="2224855"/>
            <a:ext cx="292639" cy="59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675077" y="1992490"/>
            <a:ext cx="211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p[b] = a, meaning that a was the vertex that k[b] comes from.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595976" y="1027849"/>
            <a:ext cx="37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</a:t>
            </a:r>
            <a:r>
              <a:rPr lang="en-US" dirty="0"/>
              <a:t> all the vertices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reached: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2844312" y="3810192"/>
            <a:ext cx="1399442" cy="104029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2844312" y="4850482"/>
            <a:ext cx="1399442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" idx="3"/>
            <a:endCxn id="6" idx="5"/>
          </p:cNvCxnSpPr>
          <p:nvPr/>
        </p:nvCxnSpPr>
        <p:spPr>
          <a:xfrm flipH="1">
            <a:off x="4442702" y="3735573"/>
            <a:ext cx="1419183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68"/>
          <p:cNvSpPr/>
          <p:nvPr/>
        </p:nvSpPr>
        <p:spPr>
          <a:xfrm>
            <a:off x="8053839" y="407749"/>
            <a:ext cx="447372" cy="447372"/>
          </a:xfrm>
          <a:prstGeom prst="ellipse">
            <a:avLst/>
          </a:prstGeom>
          <a:pattFill prst="wdUpDiag">
            <a:fgClr>
              <a:schemeClr val="accent6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2" name="Oval 51"/>
          <p:cNvSpPr/>
          <p:nvPr/>
        </p:nvSpPr>
        <p:spPr>
          <a:xfrm>
            <a:off x="8060821" y="745768"/>
            <a:ext cx="433411" cy="43341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794884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976" y="212142"/>
            <a:ext cx="7886700" cy="71087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implementation</a:t>
            </a:r>
            <a:br>
              <a:rPr lang="en-US" dirty="0"/>
            </a:br>
            <a:r>
              <a:rPr lang="en-US" sz="3200" dirty="0">
                <a:solidFill>
                  <a:srgbClr val="F07B1A"/>
                </a:solidFill>
              </a:rPr>
              <a:t>Every vertex has a key and a parent</a:t>
            </a:r>
            <a:endParaRPr lang="en-US" dirty="0">
              <a:solidFill>
                <a:srgbClr val="F07B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8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1794751" y="2904329"/>
            <a:ext cx="8462940" cy="3715921"/>
            <a:chOff x="270751" y="2516512"/>
            <a:chExt cx="8462940" cy="4103737"/>
          </a:xfrm>
        </p:grpSpPr>
        <p:sp>
          <p:nvSpPr>
            <p:cNvPr id="4" name="Oval 3"/>
            <p:cNvSpPr/>
            <p:nvPr/>
          </p:nvSpPr>
          <p:spPr>
            <a:xfrm>
              <a:off x="60960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54210"/>
              <a:ext cx="562708" cy="562708"/>
            </a:xfrm>
            <a:prstGeom prst="ellipse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7" idx="5"/>
              <a:endCxn id="12" idx="1"/>
            </p:cNvCxnSpPr>
            <p:nvPr/>
          </p:nvCxnSpPr>
          <p:spPr>
            <a:xfrm>
              <a:off x="4735778" y="3434511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6" idx="2"/>
            </p:cNvCxnSpPr>
            <p:nvPr/>
          </p:nvCxnSpPr>
          <p:spPr>
            <a:xfrm>
              <a:off x="4818185" y="3235564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1"/>
              <a:endCxn id="6" idx="5"/>
            </p:cNvCxnSpPr>
            <p:nvPr/>
          </p:nvCxnSpPr>
          <p:spPr>
            <a:xfrm flipH="1" flipV="1">
              <a:off x="6576301" y="3434511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2" idx="7"/>
            </p:cNvCxnSpPr>
            <p:nvPr/>
          </p:nvCxnSpPr>
          <p:spPr>
            <a:xfrm flipH="1">
              <a:off x="6576301" y="4864726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12" idx="0"/>
            </p:cNvCxnSpPr>
            <p:nvPr/>
          </p:nvCxnSpPr>
          <p:spPr>
            <a:xfrm>
              <a:off x="63773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5"/>
              <a:endCxn id="11" idx="1"/>
            </p:cNvCxnSpPr>
            <p:nvPr/>
          </p:nvCxnSpPr>
          <p:spPr>
            <a:xfrm>
              <a:off x="3891716" y="4864726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>
              <a:off x="48299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7" idx="3"/>
            </p:cNvCxnSpPr>
            <p:nvPr/>
          </p:nvCxnSpPr>
          <p:spPr>
            <a:xfrm flipV="1">
              <a:off x="3692769" y="3434511"/>
              <a:ext cx="645115" cy="9499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7" idx="2"/>
            </p:cNvCxnSpPr>
            <p:nvPr/>
          </p:nvCxnSpPr>
          <p:spPr>
            <a:xfrm>
              <a:off x="3001108" y="3235564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  <a:endCxn id="8" idx="3"/>
            </p:cNvCxnSpPr>
            <p:nvPr/>
          </p:nvCxnSpPr>
          <p:spPr>
            <a:xfrm flipV="1">
              <a:off x="1237905" y="3434511"/>
              <a:ext cx="1282902" cy="1032321"/>
            </a:xfrm>
            <a:prstGeom prst="line">
              <a:avLst/>
            </a:prstGeom>
            <a:ln w="952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5"/>
              <a:endCxn id="10" idx="1"/>
            </p:cNvCxnSpPr>
            <p:nvPr/>
          </p:nvCxnSpPr>
          <p:spPr>
            <a:xfrm>
              <a:off x="1237905" y="4864726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2"/>
              <a:endCxn id="10" idx="6"/>
            </p:cNvCxnSpPr>
            <p:nvPr/>
          </p:nvCxnSpPr>
          <p:spPr>
            <a:xfrm flipH="1">
              <a:off x="30011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3"/>
              <a:endCxn id="10" idx="7"/>
            </p:cNvCxnSpPr>
            <p:nvPr/>
          </p:nvCxnSpPr>
          <p:spPr>
            <a:xfrm flipH="1">
              <a:off x="2918701" y="4864726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87108" y="275526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7693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31886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6942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7706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54492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56099" y="3766386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61650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12214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107367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7644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0" idx="0"/>
              <a:endCxn id="8" idx="4"/>
            </p:cNvCxnSpPr>
            <p:nvPr/>
          </p:nvCxnSpPr>
          <p:spPr>
            <a:xfrm flipV="1">
              <a:off x="27197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12758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6855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8381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26711" y="3667329"/>
              <a:ext cx="576825" cy="702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8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270751" y="4772349"/>
              <a:ext cx="668215" cy="5040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rgbClr val="F07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7861186" y="1373648"/>
            <a:ext cx="668215" cy="50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rgbClr val="F07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k[x]</a:t>
            </a:r>
          </a:p>
        </p:txBody>
      </p:sp>
      <p:sp>
        <p:nvSpPr>
          <p:cNvPr id="51" name="Oval 50"/>
          <p:cNvSpPr/>
          <p:nvPr/>
        </p:nvSpPr>
        <p:spPr>
          <a:xfrm>
            <a:off x="8053839" y="34562"/>
            <a:ext cx="447372" cy="447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57847" y="1326627"/>
            <a:ext cx="2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k[x] is the distance of x from the growing tree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05773" y="7412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reach x yet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87278" y="1339898"/>
            <a:ext cx="581421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Activate the </a:t>
            </a:r>
            <a:r>
              <a:rPr lang="en-US" sz="2000" b="1" dirty="0">
                <a:solidFill>
                  <a:srgbClr val="16B4A1"/>
                </a:solidFill>
              </a:rPr>
              <a:t>unreached</a:t>
            </a:r>
            <a:r>
              <a:rPr lang="en-US" dirty="0"/>
              <a:t> vertex u with the </a:t>
            </a:r>
            <a:r>
              <a:rPr lang="en-US" dirty="0">
                <a:solidFill>
                  <a:srgbClr val="F07B1A"/>
                </a:solidFill>
              </a:rPr>
              <a:t>smallest key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for each </a:t>
            </a:r>
            <a:r>
              <a:rPr lang="en-US" dirty="0">
                <a:solidFill>
                  <a:schemeClr val="accent4"/>
                </a:solidFill>
              </a:rPr>
              <a:t>of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k[v] = min( k[v], weight(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u,v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if k[v] updated, p[v] = u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Mark u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/>
              <a:t>and </a:t>
            </a:r>
            <a:r>
              <a:rPr lang="en-US" b="1" dirty="0">
                <a:solidFill>
                  <a:srgbClr val="C244C6"/>
                </a:solidFill>
              </a:rPr>
              <a:t>add (p[u],u) to MST</a:t>
            </a:r>
            <a:r>
              <a:rPr lang="en-US" b="1" dirty="0">
                <a:solidFill>
                  <a:schemeClr val="accent4"/>
                </a:solidFill>
              </a:rPr>
              <a:t>.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629218" y="42571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“active”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629219" y="73536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x</a:t>
            </a:r>
          </a:p>
        </p:txBody>
      </p:sp>
      <p:sp>
        <p:nvSpPr>
          <p:cNvPr id="60" name="Oval 59"/>
          <p:cNvSpPr/>
          <p:nvPr/>
        </p:nvSpPr>
        <p:spPr>
          <a:xfrm>
            <a:off x="7637500" y="2053441"/>
            <a:ext cx="359195" cy="34282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8289334" y="2054034"/>
            <a:ext cx="359195" cy="3428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3" name="Straight Arrow Connector 62"/>
          <p:cNvCxnSpPr>
            <a:stCxn id="61" idx="2"/>
            <a:endCxn id="60" idx="6"/>
          </p:cNvCxnSpPr>
          <p:nvPr/>
        </p:nvCxnSpPr>
        <p:spPr>
          <a:xfrm flipH="1" flipV="1">
            <a:off x="7996695" y="2224855"/>
            <a:ext cx="292639" cy="59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675077" y="1992490"/>
            <a:ext cx="211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p[b] = a, meaning that a was the vertex that k[b] comes from.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595976" y="1027849"/>
            <a:ext cx="37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</a:t>
            </a:r>
            <a:r>
              <a:rPr lang="en-US" dirty="0"/>
              <a:t> all the vertices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reached: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2844312" y="3810192"/>
            <a:ext cx="1399442" cy="104029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2844312" y="4850482"/>
            <a:ext cx="1399442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" idx="3"/>
            <a:endCxn id="6" idx="5"/>
          </p:cNvCxnSpPr>
          <p:nvPr/>
        </p:nvCxnSpPr>
        <p:spPr>
          <a:xfrm flipH="1">
            <a:off x="4442702" y="3735573"/>
            <a:ext cx="1419183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/>
              <p:cNvSpPr/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Oval 68"/>
          <p:cNvSpPr/>
          <p:nvPr/>
        </p:nvSpPr>
        <p:spPr>
          <a:xfrm>
            <a:off x="8053839" y="407749"/>
            <a:ext cx="447372" cy="447372"/>
          </a:xfrm>
          <a:prstGeom prst="ellipse">
            <a:avLst/>
          </a:prstGeom>
          <a:pattFill prst="wdUpDiag">
            <a:fgClr>
              <a:schemeClr val="accent6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2" name="Oval 51"/>
          <p:cNvSpPr/>
          <p:nvPr/>
        </p:nvSpPr>
        <p:spPr>
          <a:xfrm>
            <a:off x="8060821" y="745768"/>
            <a:ext cx="433411" cy="43341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126843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976" y="212142"/>
            <a:ext cx="7886700" cy="71087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implementation</a:t>
            </a:r>
            <a:br>
              <a:rPr lang="en-US" dirty="0"/>
            </a:br>
            <a:r>
              <a:rPr lang="en-US" sz="3200" dirty="0">
                <a:solidFill>
                  <a:srgbClr val="F07B1A"/>
                </a:solidFill>
              </a:rPr>
              <a:t>Every vertex has a key and a parent</a:t>
            </a:r>
            <a:endParaRPr lang="en-US" dirty="0">
              <a:solidFill>
                <a:srgbClr val="F07B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8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1794751" y="2904329"/>
            <a:ext cx="8462940" cy="3715921"/>
            <a:chOff x="270751" y="2516512"/>
            <a:chExt cx="8462940" cy="4103737"/>
          </a:xfrm>
        </p:grpSpPr>
        <p:sp>
          <p:nvSpPr>
            <p:cNvPr id="4" name="Oval 3"/>
            <p:cNvSpPr/>
            <p:nvPr/>
          </p:nvSpPr>
          <p:spPr>
            <a:xfrm>
              <a:off x="60960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54210"/>
              <a:ext cx="562708" cy="562708"/>
            </a:xfrm>
            <a:prstGeom prst="ellipse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7" idx="5"/>
              <a:endCxn id="12" idx="1"/>
            </p:cNvCxnSpPr>
            <p:nvPr/>
          </p:nvCxnSpPr>
          <p:spPr>
            <a:xfrm>
              <a:off x="4735778" y="3434511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6" idx="2"/>
            </p:cNvCxnSpPr>
            <p:nvPr/>
          </p:nvCxnSpPr>
          <p:spPr>
            <a:xfrm>
              <a:off x="4818185" y="3235564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1"/>
              <a:endCxn id="6" idx="5"/>
            </p:cNvCxnSpPr>
            <p:nvPr/>
          </p:nvCxnSpPr>
          <p:spPr>
            <a:xfrm flipH="1" flipV="1">
              <a:off x="6576301" y="3434511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2" idx="7"/>
            </p:cNvCxnSpPr>
            <p:nvPr/>
          </p:nvCxnSpPr>
          <p:spPr>
            <a:xfrm flipH="1">
              <a:off x="6576301" y="4864726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12" idx="0"/>
            </p:cNvCxnSpPr>
            <p:nvPr/>
          </p:nvCxnSpPr>
          <p:spPr>
            <a:xfrm>
              <a:off x="63773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5"/>
              <a:endCxn id="11" idx="1"/>
            </p:cNvCxnSpPr>
            <p:nvPr/>
          </p:nvCxnSpPr>
          <p:spPr>
            <a:xfrm>
              <a:off x="3891716" y="4864726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>
              <a:off x="48299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7" idx="3"/>
            </p:cNvCxnSpPr>
            <p:nvPr/>
          </p:nvCxnSpPr>
          <p:spPr>
            <a:xfrm flipV="1">
              <a:off x="3692769" y="3434511"/>
              <a:ext cx="645115" cy="9499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7" idx="2"/>
            </p:cNvCxnSpPr>
            <p:nvPr/>
          </p:nvCxnSpPr>
          <p:spPr>
            <a:xfrm>
              <a:off x="3001108" y="3235564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  <a:endCxn id="8" idx="3"/>
            </p:cNvCxnSpPr>
            <p:nvPr/>
          </p:nvCxnSpPr>
          <p:spPr>
            <a:xfrm flipV="1">
              <a:off x="1237905" y="3434511"/>
              <a:ext cx="1282902" cy="1032321"/>
            </a:xfrm>
            <a:prstGeom prst="line">
              <a:avLst/>
            </a:prstGeom>
            <a:ln w="952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5"/>
              <a:endCxn id="10" idx="1"/>
            </p:cNvCxnSpPr>
            <p:nvPr/>
          </p:nvCxnSpPr>
          <p:spPr>
            <a:xfrm>
              <a:off x="1237905" y="4864726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2"/>
              <a:endCxn id="10" idx="6"/>
            </p:cNvCxnSpPr>
            <p:nvPr/>
          </p:nvCxnSpPr>
          <p:spPr>
            <a:xfrm flipH="1">
              <a:off x="30011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3"/>
              <a:endCxn id="10" idx="7"/>
            </p:cNvCxnSpPr>
            <p:nvPr/>
          </p:nvCxnSpPr>
          <p:spPr>
            <a:xfrm flipH="1">
              <a:off x="2918701" y="4864726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87108" y="275526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7693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31886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6942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7706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54492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10625" y="370165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61650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12214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107367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7644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0" idx="0"/>
              <a:endCxn id="8" idx="4"/>
            </p:cNvCxnSpPr>
            <p:nvPr/>
          </p:nvCxnSpPr>
          <p:spPr>
            <a:xfrm flipV="1">
              <a:off x="27197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12758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6855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8381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26711" y="3667329"/>
              <a:ext cx="576825" cy="702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8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270751" y="4772349"/>
              <a:ext cx="668215" cy="5040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rgbClr val="F07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7861186" y="1373648"/>
            <a:ext cx="668215" cy="50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rgbClr val="F07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k[x]</a:t>
            </a:r>
          </a:p>
        </p:txBody>
      </p:sp>
      <p:sp>
        <p:nvSpPr>
          <p:cNvPr id="51" name="Oval 50"/>
          <p:cNvSpPr/>
          <p:nvPr/>
        </p:nvSpPr>
        <p:spPr>
          <a:xfrm>
            <a:off x="8053839" y="34562"/>
            <a:ext cx="447372" cy="447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57847" y="1326627"/>
            <a:ext cx="2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k[x] is the distance of x from the growing tree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05773" y="7412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reach x yet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87278" y="1339898"/>
            <a:ext cx="581421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Activate the </a:t>
            </a:r>
            <a:r>
              <a:rPr lang="en-US" sz="2000" b="1" dirty="0">
                <a:solidFill>
                  <a:srgbClr val="16B4A1"/>
                </a:solidFill>
              </a:rPr>
              <a:t>unreached</a:t>
            </a:r>
            <a:r>
              <a:rPr lang="en-US" dirty="0"/>
              <a:t> vertex u with the </a:t>
            </a:r>
            <a:r>
              <a:rPr lang="en-US" dirty="0">
                <a:solidFill>
                  <a:srgbClr val="F07B1A"/>
                </a:solidFill>
              </a:rPr>
              <a:t>smallest key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for each </a:t>
            </a:r>
            <a:r>
              <a:rPr lang="en-US" dirty="0">
                <a:solidFill>
                  <a:schemeClr val="accent4"/>
                </a:solidFill>
              </a:rPr>
              <a:t>of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k[v] = min( k[v], weight(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u,v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if k[v] updated, p[v] = u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Mark u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/>
              <a:t>and </a:t>
            </a:r>
            <a:r>
              <a:rPr lang="en-US" b="1" dirty="0">
                <a:solidFill>
                  <a:srgbClr val="C244C6"/>
                </a:solidFill>
              </a:rPr>
              <a:t>add (p[u],u) to MST</a:t>
            </a:r>
            <a:r>
              <a:rPr lang="en-US" b="1" dirty="0">
                <a:solidFill>
                  <a:schemeClr val="accent4"/>
                </a:solidFill>
              </a:rPr>
              <a:t>.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629218" y="42571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“active”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629219" y="73536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x</a:t>
            </a:r>
          </a:p>
        </p:txBody>
      </p:sp>
      <p:sp>
        <p:nvSpPr>
          <p:cNvPr id="60" name="Oval 59"/>
          <p:cNvSpPr/>
          <p:nvPr/>
        </p:nvSpPr>
        <p:spPr>
          <a:xfrm>
            <a:off x="7637500" y="2053441"/>
            <a:ext cx="359195" cy="34282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8289334" y="2054034"/>
            <a:ext cx="359195" cy="3428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3" name="Straight Arrow Connector 62"/>
          <p:cNvCxnSpPr>
            <a:stCxn id="61" idx="2"/>
            <a:endCxn id="60" idx="6"/>
          </p:cNvCxnSpPr>
          <p:nvPr/>
        </p:nvCxnSpPr>
        <p:spPr>
          <a:xfrm flipH="1" flipV="1">
            <a:off x="7996695" y="2224855"/>
            <a:ext cx="292639" cy="59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675077" y="1992490"/>
            <a:ext cx="211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p[b] = a, meaning that a was the vertex that k[b] comes from.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595976" y="1027849"/>
            <a:ext cx="37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</a:t>
            </a:r>
            <a:r>
              <a:rPr lang="en-US" dirty="0"/>
              <a:t> all the vertices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reached: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2844312" y="3810192"/>
            <a:ext cx="1399442" cy="104029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2844312" y="4850482"/>
            <a:ext cx="1399442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" idx="3"/>
            <a:endCxn id="6" idx="5"/>
          </p:cNvCxnSpPr>
          <p:nvPr/>
        </p:nvCxnSpPr>
        <p:spPr>
          <a:xfrm flipH="1">
            <a:off x="4442702" y="3735573"/>
            <a:ext cx="1419183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0" idx="2"/>
            <a:endCxn id="5" idx="4"/>
          </p:cNvCxnSpPr>
          <p:nvPr/>
        </p:nvCxnSpPr>
        <p:spPr>
          <a:xfrm flipH="1" flipV="1">
            <a:off x="6060832" y="3810193"/>
            <a:ext cx="1559169" cy="2324731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" idx="3"/>
            <a:endCxn id="5" idx="5"/>
          </p:cNvCxnSpPr>
          <p:nvPr/>
        </p:nvCxnSpPr>
        <p:spPr>
          <a:xfrm flipH="1">
            <a:off x="6259779" y="3735573"/>
            <a:ext cx="1442629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1" idx="7"/>
            <a:endCxn id="5" idx="4"/>
          </p:cNvCxnSpPr>
          <p:nvPr/>
        </p:nvCxnSpPr>
        <p:spPr>
          <a:xfrm flipV="1">
            <a:off x="5415717" y="3810192"/>
            <a:ext cx="645115" cy="860144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/>
          <p:cNvSpPr/>
          <p:nvPr/>
        </p:nvSpPr>
        <p:spPr>
          <a:xfrm>
            <a:off x="8053839" y="407749"/>
            <a:ext cx="447372" cy="447372"/>
          </a:xfrm>
          <a:prstGeom prst="ellipse">
            <a:avLst/>
          </a:prstGeom>
          <a:pattFill prst="wdUpDiag">
            <a:fgClr>
              <a:schemeClr val="accent6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2" name="Oval 51"/>
          <p:cNvSpPr/>
          <p:nvPr/>
        </p:nvSpPr>
        <p:spPr>
          <a:xfrm>
            <a:off x="8060821" y="745768"/>
            <a:ext cx="433411" cy="43341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5825011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976" y="212142"/>
            <a:ext cx="7886700" cy="71087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implementation</a:t>
            </a:r>
            <a:br>
              <a:rPr lang="en-US" dirty="0"/>
            </a:br>
            <a:r>
              <a:rPr lang="en-US" sz="3200" dirty="0">
                <a:solidFill>
                  <a:srgbClr val="F07B1A"/>
                </a:solidFill>
              </a:rPr>
              <a:t>Every vertex has a key and a parent</a:t>
            </a:r>
            <a:endParaRPr lang="en-US" dirty="0">
              <a:solidFill>
                <a:srgbClr val="F07B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8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1794751" y="2904329"/>
            <a:ext cx="8462940" cy="3715921"/>
            <a:chOff x="270751" y="2516512"/>
            <a:chExt cx="8462940" cy="4103737"/>
          </a:xfrm>
        </p:grpSpPr>
        <p:sp>
          <p:nvSpPr>
            <p:cNvPr id="4" name="Oval 3"/>
            <p:cNvSpPr/>
            <p:nvPr/>
          </p:nvSpPr>
          <p:spPr>
            <a:xfrm>
              <a:off x="60960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7" idx="5"/>
              <a:endCxn id="12" idx="1"/>
            </p:cNvCxnSpPr>
            <p:nvPr/>
          </p:nvCxnSpPr>
          <p:spPr>
            <a:xfrm>
              <a:off x="4735778" y="3434511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6" idx="2"/>
            </p:cNvCxnSpPr>
            <p:nvPr/>
          </p:nvCxnSpPr>
          <p:spPr>
            <a:xfrm>
              <a:off x="4818185" y="3235564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1"/>
              <a:endCxn id="6" idx="5"/>
            </p:cNvCxnSpPr>
            <p:nvPr/>
          </p:nvCxnSpPr>
          <p:spPr>
            <a:xfrm flipH="1" flipV="1">
              <a:off x="6576301" y="3434511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2" idx="7"/>
            </p:cNvCxnSpPr>
            <p:nvPr/>
          </p:nvCxnSpPr>
          <p:spPr>
            <a:xfrm flipH="1">
              <a:off x="6576301" y="4864726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12" idx="0"/>
            </p:cNvCxnSpPr>
            <p:nvPr/>
          </p:nvCxnSpPr>
          <p:spPr>
            <a:xfrm>
              <a:off x="63773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5"/>
              <a:endCxn id="11" idx="1"/>
            </p:cNvCxnSpPr>
            <p:nvPr/>
          </p:nvCxnSpPr>
          <p:spPr>
            <a:xfrm>
              <a:off x="3891716" y="4864726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>
              <a:off x="48299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7" idx="3"/>
            </p:cNvCxnSpPr>
            <p:nvPr/>
          </p:nvCxnSpPr>
          <p:spPr>
            <a:xfrm flipV="1">
              <a:off x="3692769" y="3434511"/>
              <a:ext cx="645115" cy="9499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7" idx="2"/>
            </p:cNvCxnSpPr>
            <p:nvPr/>
          </p:nvCxnSpPr>
          <p:spPr>
            <a:xfrm>
              <a:off x="3001108" y="3235564"/>
              <a:ext cx="1254369" cy="0"/>
            </a:xfrm>
            <a:prstGeom prst="line">
              <a:avLst/>
            </a:prstGeom>
            <a:ln w="1016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  <a:endCxn id="8" idx="3"/>
            </p:cNvCxnSpPr>
            <p:nvPr/>
          </p:nvCxnSpPr>
          <p:spPr>
            <a:xfrm flipV="1">
              <a:off x="1237905" y="3434511"/>
              <a:ext cx="1282902" cy="1032321"/>
            </a:xfrm>
            <a:prstGeom prst="line">
              <a:avLst/>
            </a:prstGeom>
            <a:ln w="952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5"/>
              <a:endCxn id="10" idx="1"/>
            </p:cNvCxnSpPr>
            <p:nvPr/>
          </p:nvCxnSpPr>
          <p:spPr>
            <a:xfrm>
              <a:off x="1237905" y="4864726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2"/>
              <a:endCxn id="10" idx="6"/>
            </p:cNvCxnSpPr>
            <p:nvPr/>
          </p:nvCxnSpPr>
          <p:spPr>
            <a:xfrm flipH="1">
              <a:off x="30011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3"/>
              <a:endCxn id="10" idx="7"/>
            </p:cNvCxnSpPr>
            <p:nvPr/>
          </p:nvCxnSpPr>
          <p:spPr>
            <a:xfrm flipH="1">
              <a:off x="2918701" y="4864726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87108" y="275526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7693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31886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6942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7706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54492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10625" y="370165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61650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12214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107367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7644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0" idx="0"/>
              <a:endCxn id="8" idx="4"/>
            </p:cNvCxnSpPr>
            <p:nvPr/>
          </p:nvCxnSpPr>
          <p:spPr>
            <a:xfrm flipV="1">
              <a:off x="27197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12758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6855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8381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26711" y="3667329"/>
              <a:ext cx="576825" cy="702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8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270751" y="4772349"/>
              <a:ext cx="668215" cy="5040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rgbClr val="F07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7861186" y="1373648"/>
            <a:ext cx="668215" cy="50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rgbClr val="F07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k[x]</a:t>
            </a:r>
          </a:p>
        </p:txBody>
      </p:sp>
      <p:sp>
        <p:nvSpPr>
          <p:cNvPr id="51" name="Oval 50"/>
          <p:cNvSpPr/>
          <p:nvPr/>
        </p:nvSpPr>
        <p:spPr>
          <a:xfrm>
            <a:off x="8053839" y="34562"/>
            <a:ext cx="447372" cy="447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57847" y="1326627"/>
            <a:ext cx="2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k[x] is the distance of x from the growing tree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05773" y="7412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reach x yet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87278" y="1339898"/>
            <a:ext cx="581421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Activate the </a:t>
            </a:r>
            <a:r>
              <a:rPr lang="en-US" sz="2000" b="1" dirty="0">
                <a:solidFill>
                  <a:srgbClr val="16B4A1"/>
                </a:solidFill>
              </a:rPr>
              <a:t>unreached</a:t>
            </a:r>
            <a:r>
              <a:rPr lang="en-US" dirty="0"/>
              <a:t> vertex u with the </a:t>
            </a:r>
            <a:r>
              <a:rPr lang="en-US" dirty="0">
                <a:solidFill>
                  <a:srgbClr val="F07B1A"/>
                </a:solidFill>
              </a:rPr>
              <a:t>smallest key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for each </a:t>
            </a:r>
            <a:r>
              <a:rPr lang="en-US" dirty="0">
                <a:solidFill>
                  <a:schemeClr val="accent4"/>
                </a:solidFill>
              </a:rPr>
              <a:t>of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k[v] = min( k[v], weight(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u,v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if k[v] updated, p[v] = u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Mark u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/>
              <a:t>and </a:t>
            </a:r>
            <a:r>
              <a:rPr lang="en-US" b="1" dirty="0">
                <a:solidFill>
                  <a:srgbClr val="C244C6"/>
                </a:solidFill>
              </a:rPr>
              <a:t>add (p[u],u) to MST</a:t>
            </a:r>
            <a:r>
              <a:rPr lang="en-US" b="1" dirty="0">
                <a:solidFill>
                  <a:schemeClr val="accent4"/>
                </a:solidFill>
              </a:rPr>
              <a:t>.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629218" y="42571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“active”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629219" y="73536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x</a:t>
            </a:r>
          </a:p>
        </p:txBody>
      </p:sp>
      <p:sp>
        <p:nvSpPr>
          <p:cNvPr id="60" name="Oval 59"/>
          <p:cNvSpPr/>
          <p:nvPr/>
        </p:nvSpPr>
        <p:spPr>
          <a:xfrm>
            <a:off x="7637500" y="2053441"/>
            <a:ext cx="359195" cy="34282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8289334" y="2054034"/>
            <a:ext cx="359195" cy="3428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3" name="Straight Arrow Connector 62"/>
          <p:cNvCxnSpPr>
            <a:stCxn id="61" idx="2"/>
            <a:endCxn id="60" idx="6"/>
          </p:cNvCxnSpPr>
          <p:nvPr/>
        </p:nvCxnSpPr>
        <p:spPr>
          <a:xfrm flipH="1" flipV="1">
            <a:off x="7996695" y="2224855"/>
            <a:ext cx="292639" cy="59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675077" y="1992490"/>
            <a:ext cx="211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p[b] = a, meaning that a was the vertex that k[b] comes from.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595976" y="1027849"/>
            <a:ext cx="37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</a:t>
            </a:r>
            <a:r>
              <a:rPr lang="en-US" dirty="0"/>
              <a:t> all the vertices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reached: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2844312" y="3810192"/>
            <a:ext cx="1399442" cy="104029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2844312" y="4850482"/>
            <a:ext cx="1399442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" idx="3"/>
            <a:endCxn id="6" idx="5"/>
          </p:cNvCxnSpPr>
          <p:nvPr/>
        </p:nvCxnSpPr>
        <p:spPr>
          <a:xfrm flipH="1">
            <a:off x="4442702" y="3735573"/>
            <a:ext cx="1419183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0" idx="2"/>
            <a:endCxn id="5" idx="4"/>
          </p:cNvCxnSpPr>
          <p:nvPr/>
        </p:nvCxnSpPr>
        <p:spPr>
          <a:xfrm flipH="1" flipV="1">
            <a:off x="6060832" y="3810193"/>
            <a:ext cx="1559169" cy="2324731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" idx="3"/>
            <a:endCxn id="5" idx="5"/>
          </p:cNvCxnSpPr>
          <p:nvPr/>
        </p:nvCxnSpPr>
        <p:spPr>
          <a:xfrm flipH="1">
            <a:off x="6259779" y="3735573"/>
            <a:ext cx="1442629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1" idx="7"/>
            <a:endCxn id="5" idx="4"/>
          </p:cNvCxnSpPr>
          <p:nvPr/>
        </p:nvCxnSpPr>
        <p:spPr>
          <a:xfrm flipV="1">
            <a:off x="5415717" y="3810192"/>
            <a:ext cx="645115" cy="860144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Oval 71"/>
          <p:cNvSpPr/>
          <p:nvPr/>
        </p:nvSpPr>
        <p:spPr>
          <a:xfrm>
            <a:off x="8053839" y="407749"/>
            <a:ext cx="447372" cy="447372"/>
          </a:xfrm>
          <a:prstGeom prst="ellipse">
            <a:avLst/>
          </a:prstGeom>
          <a:pattFill prst="wdUpDiag">
            <a:fgClr>
              <a:schemeClr val="accent6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2" name="Oval 51"/>
          <p:cNvSpPr/>
          <p:nvPr/>
        </p:nvSpPr>
        <p:spPr>
          <a:xfrm>
            <a:off x="8060821" y="745768"/>
            <a:ext cx="433411" cy="43341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524706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976" y="212142"/>
            <a:ext cx="7886700" cy="71087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implementation</a:t>
            </a:r>
            <a:br>
              <a:rPr lang="en-US" dirty="0"/>
            </a:br>
            <a:r>
              <a:rPr lang="en-US" sz="3200" dirty="0">
                <a:solidFill>
                  <a:srgbClr val="F07B1A"/>
                </a:solidFill>
              </a:rPr>
              <a:t>Every vertex has a key and a parent</a:t>
            </a:r>
            <a:endParaRPr lang="en-US" dirty="0">
              <a:solidFill>
                <a:srgbClr val="F07B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∞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8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1794751" y="2904329"/>
            <a:ext cx="8462940" cy="3715921"/>
            <a:chOff x="270751" y="2516512"/>
            <a:chExt cx="8462940" cy="4103737"/>
          </a:xfrm>
        </p:grpSpPr>
        <p:sp>
          <p:nvSpPr>
            <p:cNvPr id="4" name="Oval 3"/>
            <p:cNvSpPr/>
            <p:nvPr/>
          </p:nvSpPr>
          <p:spPr>
            <a:xfrm>
              <a:off x="60960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84425"/>
              <a:ext cx="562708" cy="562708"/>
            </a:xfrm>
            <a:prstGeom prst="ellipse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7" idx="5"/>
              <a:endCxn id="12" idx="1"/>
            </p:cNvCxnSpPr>
            <p:nvPr/>
          </p:nvCxnSpPr>
          <p:spPr>
            <a:xfrm>
              <a:off x="4735778" y="3434511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6" idx="2"/>
            </p:cNvCxnSpPr>
            <p:nvPr/>
          </p:nvCxnSpPr>
          <p:spPr>
            <a:xfrm>
              <a:off x="4818185" y="3235564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1"/>
              <a:endCxn id="6" idx="5"/>
            </p:cNvCxnSpPr>
            <p:nvPr/>
          </p:nvCxnSpPr>
          <p:spPr>
            <a:xfrm flipH="1" flipV="1">
              <a:off x="6576301" y="3434511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2" idx="7"/>
            </p:cNvCxnSpPr>
            <p:nvPr/>
          </p:nvCxnSpPr>
          <p:spPr>
            <a:xfrm flipH="1">
              <a:off x="6576301" y="4864726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12" idx="0"/>
            </p:cNvCxnSpPr>
            <p:nvPr/>
          </p:nvCxnSpPr>
          <p:spPr>
            <a:xfrm>
              <a:off x="63773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5"/>
              <a:endCxn id="11" idx="1"/>
            </p:cNvCxnSpPr>
            <p:nvPr/>
          </p:nvCxnSpPr>
          <p:spPr>
            <a:xfrm>
              <a:off x="3891716" y="4864726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>
              <a:off x="48299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7" idx="3"/>
            </p:cNvCxnSpPr>
            <p:nvPr/>
          </p:nvCxnSpPr>
          <p:spPr>
            <a:xfrm flipV="1">
              <a:off x="3692769" y="3434511"/>
              <a:ext cx="645115" cy="9499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7" idx="2"/>
            </p:cNvCxnSpPr>
            <p:nvPr/>
          </p:nvCxnSpPr>
          <p:spPr>
            <a:xfrm>
              <a:off x="3001108" y="3235564"/>
              <a:ext cx="1254369" cy="0"/>
            </a:xfrm>
            <a:prstGeom prst="line">
              <a:avLst/>
            </a:prstGeom>
            <a:ln w="1016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  <a:endCxn id="8" idx="3"/>
            </p:cNvCxnSpPr>
            <p:nvPr/>
          </p:nvCxnSpPr>
          <p:spPr>
            <a:xfrm flipV="1">
              <a:off x="1237905" y="3434511"/>
              <a:ext cx="1282902" cy="1032321"/>
            </a:xfrm>
            <a:prstGeom prst="line">
              <a:avLst/>
            </a:prstGeom>
            <a:ln w="952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5"/>
              <a:endCxn id="10" idx="1"/>
            </p:cNvCxnSpPr>
            <p:nvPr/>
          </p:nvCxnSpPr>
          <p:spPr>
            <a:xfrm>
              <a:off x="1237905" y="4864726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2"/>
              <a:endCxn id="10" idx="6"/>
            </p:cNvCxnSpPr>
            <p:nvPr/>
          </p:nvCxnSpPr>
          <p:spPr>
            <a:xfrm flipH="1">
              <a:off x="30011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3"/>
              <a:endCxn id="10" idx="7"/>
            </p:cNvCxnSpPr>
            <p:nvPr/>
          </p:nvCxnSpPr>
          <p:spPr>
            <a:xfrm flipH="1">
              <a:off x="2918701" y="4864726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87108" y="275526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7693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31886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6942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7706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54492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10625" y="370165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61650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12214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107367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7644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0" idx="0"/>
              <a:endCxn id="8" idx="4"/>
            </p:cNvCxnSpPr>
            <p:nvPr/>
          </p:nvCxnSpPr>
          <p:spPr>
            <a:xfrm flipV="1">
              <a:off x="27197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12758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6855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8381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26711" y="3667329"/>
              <a:ext cx="576825" cy="702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8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270751" y="4772349"/>
              <a:ext cx="668215" cy="5040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rgbClr val="F07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7861186" y="1373648"/>
            <a:ext cx="668215" cy="50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rgbClr val="F07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k[x]</a:t>
            </a:r>
          </a:p>
        </p:txBody>
      </p:sp>
      <p:sp>
        <p:nvSpPr>
          <p:cNvPr id="51" name="Oval 50"/>
          <p:cNvSpPr/>
          <p:nvPr/>
        </p:nvSpPr>
        <p:spPr>
          <a:xfrm>
            <a:off x="8053839" y="34562"/>
            <a:ext cx="447372" cy="447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57847" y="1326627"/>
            <a:ext cx="2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k[x] is the distance of x from the growing tree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05773" y="7412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reach x yet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87278" y="1339898"/>
            <a:ext cx="581421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Activate the </a:t>
            </a:r>
            <a:r>
              <a:rPr lang="en-US" sz="2000" b="1" dirty="0">
                <a:solidFill>
                  <a:srgbClr val="16B4A1"/>
                </a:solidFill>
              </a:rPr>
              <a:t>unreached</a:t>
            </a:r>
            <a:r>
              <a:rPr lang="en-US" dirty="0"/>
              <a:t> vertex u with the </a:t>
            </a:r>
            <a:r>
              <a:rPr lang="en-US" dirty="0">
                <a:solidFill>
                  <a:srgbClr val="F07B1A"/>
                </a:solidFill>
              </a:rPr>
              <a:t>smallest key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for each </a:t>
            </a:r>
            <a:r>
              <a:rPr lang="en-US" dirty="0">
                <a:solidFill>
                  <a:schemeClr val="accent4"/>
                </a:solidFill>
              </a:rPr>
              <a:t>of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k[v] = min( k[v], weight(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u,v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if k[v] updated, p[v] = u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Mark u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/>
              <a:t>and </a:t>
            </a:r>
            <a:r>
              <a:rPr lang="en-US" b="1" dirty="0">
                <a:solidFill>
                  <a:srgbClr val="C244C6"/>
                </a:solidFill>
              </a:rPr>
              <a:t>add (p[u],u) to MST</a:t>
            </a:r>
            <a:r>
              <a:rPr lang="en-US" b="1" dirty="0">
                <a:solidFill>
                  <a:schemeClr val="accent4"/>
                </a:solidFill>
              </a:rPr>
              <a:t>.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629218" y="42571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“active”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629219" y="73536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x</a:t>
            </a:r>
          </a:p>
        </p:txBody>
      </p:sp>
      <p:sp>
        <p:nvSpPr>
          <p:cNvPr id="60" name="Oval 59"/>
          <p:cNvSpPr/>
          <p:nvPr/>
        </p:nvSpPr>
        <p:spPr>
          <a:xfrm>
            <a:off x="7637500" y="2053441"/>
            <a:ext cx="359195" cy="34282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8289334" y="2054034"/>
            <a:ext cx="359195" cy="3428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3" name="Straight Arrow Connector 62"/>
          <p:cNvCxnSpPr>
            <a:stCxn id="61" idx="2"/>
            <a:endCxn id="60" idx="6"/>
          </p:cNvCxnSpPr>
          <p:nvPr/>
        </p:nvCxnSpPr>
        <p:spPr>
          <a:xfrm flipH="1" flipV="1">
            <a:off x="7996695" y="2224855"/>
            <a:ext cx="292639" cy="59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675077" y="1992490"/>
            <a:ext cx="211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p[b] = a, meaning that a was the vertex that k[b] comes from.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595976" y="1027849"/>
            <a:ext cx="37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</a:t>
            </a:r>
            <a:r>
              <a:rPr lang="en-US" dirty="0"/>
              <a:t> all the vertices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reached: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2844312" y="3810192"/>
            <a:ext cx="1399442" cy="104029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2844312" y="4850482"/>
            <a:ext cx="1399442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" idx="3"/>
            <a:endCxn id="6" idx="5"/>
          </p:cNvCxnSpPr>
          <p:nvPr/>
        </p:nvCxnSpPr>
        <p:spPr>
          <a:xfrm flipH="1">
            <a:off x="4442702" y="3735573"/>
            <a:ext cx="1419183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0" idx="2"/>
            <a:endCxn id="5" idx="4"/>
          </p:cNvCxnSpPr>
          <p:nvPr/>
        </p:nvCxnSpPr>
        <p:spPr>
          <a:xfrm flipH="1" flipV="1">
            <a:off x="6060832" y="3810193"/>
            <a:ext cx="1559169" cy="2324731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" idx="3"/>
            <a:endCxn id="5" idx="5"/>
          </p:cNvCxnSpPr>
          <p:nvPr/>
        </p:nvCxnSpPr>
        <p:spPr>
          <a:xfrm flipH="1">
            <a:off x="6259779" y="3735573"/>
            <a:ext cx="1442629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1" idx="7"/>
            <a:endCxn id="5" idx="4"/>
          </p:cNvCxnSpPr>
          <p:nvPr/>
        </p:nvCxnSpPr>
        <p:spPr>
          <a:xfrm flipV="1">
            <a:off x="5415717" y="3810192"/>
            <a:ext cx="645115" cy="860144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Oval 71"/>
          <p:cNvSpPr/>
          <p:nvPr/>
        </p:nvSpPr>
        <p:spPr>
          <a:xfrm>
            <a:off x="8053839" y="407749"/>
            <a:ext cx="447372" cy="447372"/>
          </a:xfrm>
          <a:prstGeom prst="ellipse">
            <a:avLst/>
          </a:prstGeom>
          <a:pattFill prst="wdUpDiag">
            <a:fgClr>
              <a:schemeClr val="accent6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2" name="Oval 51"/>
          <p:cNvSpPr/>
          <p:nvPr/>
        </p:nvSpPr>
        <p:spPr>
          <a:xfrm>
            <a:off x="8060821" y="745768"/>
            <a:ext cx="433411" cy="43341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338642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976" y="212142"/>
            <a:ext cx="7886700" cy="71087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implementation</a:t>
            </a:r>
            <a:br>
              <a:rPr lang="en-US" dirty="0"/>
            </a:br>
            <a:r>
              <a:rPr lang="en-US" sz="3200" dirty="0">
                <a:solidFill>
                  <a:srgbClr val="F07B1A"/>
                </a:solidFill>
              </a:rPr>
              <a:t>Every vertex has a key and a parent</a:t>
            </a:r>
            <a:endParaRPr lang="en-US" dirty="0">
              <a:solidFill>
                <a:srgbClr val="F07B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6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7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1794751" y="2904329"/>
            <a:ext cx="8462940" cy="3715921"/>
            <a:chOff x="270751" y="2516512"/>
            <a:chExt cx="8462940" cy="4103737"/>
          </a:xfrm>
        </p:grpSpPr>
        <p:sp>
          <p:nvSpPr>
            <p:cNvPr id="4" name="Oval 3"/>
            <p:cNvSpPr/>
            <p:nvPr/>
          </p:nvSpPr>
          <p:spPr>
            <a:xfrm>
              <a:off x="60960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84425"/>
              <a:ext cx="562708" cy="562708"/>
            </a:xfrm>
            <a:prstGeom prst="ellipse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7" idx="5"/>
              <a:endCxn id="12" idx="1"/>
            </p:cNvCxnSpPr>
            <p:nvPr/>
          </p:nvCxnSpPr>
          <p:spPr>
            <a:xfrm>
              <a:off x="4735778" y="3434511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6" idx="2"/>
            </p:cNvCxnSpPr>
            <p:nvPr/>
          </p:nvCxnSpPr>
          <p:spPr>
            <a:xfrm>
              <a:off x="4818185" y="3235564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1"/>
              <a:endCxn id="6" idx="5"/>
            </p:cNvCxnSpPr>
            <p:nvPr/>
          </p:nvCxnSpPr>
          <p:spPr>
            <a:xfrm flipH="1" flipV="1">
              <a:off x="6576301" y="3434511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2" idx="7"/>
            </p:cNvCxnSpPr>
            <p:nvPr/>
          </p:nvCxnSpPr>
          <p:spPr>
            <a:xfrm flipH="1">
              <a:off x="6576301" y="4864726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12" idx="0"/>
            </p:cNvCxnSpPr>
            <p:nvPr/>
          </p:nvCxnSpPr>
          <p:spPr>
            <a:xfrm>
              <a:off x="63773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5"/>
              <a:endCxn id="11" idx="1"/>
            </p:cNvCxnSpPr>
            <p:nvPr/>
          </p:nvCxnSpPr>
          <p:spPr>
            <a:xfrm>
              <a:off x="3891716" y="4864726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>
              <a:off x="48299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7" idx="3"/>
            </p:cNvCxnSpPr>
            <p:nvPr/>
          </p:nvCxnSpPr>
          <p:spPr>
            <a:xfrm flipV="1">
              <a:off x="3692769" y="3434511"/>
              <a:ext cx="645115" cy="9499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7" idx="2"/>
            </p:cNvCxnSpPr>
            <p:nvPr/>
          </p:nvCxnSpPr>
          <p:spPr>
            <a:xfrm>
              <a:off x="3001108" y="3235564"/>
              <a:ext cx="1254369" cy="0"/>
            </a:xfrm>
            <a:prstGeom prst="line">
              <a:avLst/>
            </a:prstGeom>
            <a:ln w="1016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  <a:endCxn id="8" idx="3"/>
            </p:cNvCxnSpPr>
            <p:nvPr/>
          </p:nvCxnSpPr>
          <p:spPr>
            <a:xfrm flipV="1">
              <a:off x="1237905" y="3434511"/>
              <a:ext cx="1282902" cy="1032321"/>
            </a:xfrm>
            <a:prstGeom prst="line">
              <a:avLst/>
            </a:prstGeom>
            <a:ln w="952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5"/>
              <a:endCxn id="10" idx="1"/>
            </p:cNvCxnSpPr>
            <p:nvPr/>
          </p:nvCxnSpPr>
          <p:spPr>
            <a:xfrm>
              <a:off x="1237905" y="4864726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2"/>
              <a:endCxn id="10" idx="6"/>
            </p:cNvCxnSpPr>
            <p:nvPr/>
          </p:nvCxnSpPr>
          <p:spPr>
            <a:xfrm flipH="1">
              <a:off x="30011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3"/>
              <a:endCxn id="10" idx="7"/>
            </p:cNvCxnSpPr>
            <p:nvPr/>
          </p:nvCxnSpPr>
          <p:spPr>
            <a:xfrm flipH="1">
              <a:off x="2918701" y="4864726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87108" y="275526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7693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31886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6942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7706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54492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10625" y="370165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61650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12214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107367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7644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0" idx="0"/>
              <a:endCxn id="8" idx="4"/>
            </p:cNvCxnSpPr>
            <p:nvPr/>
          </p:nvCxnSpPr>
          <p:spPr>
            <a:xfrm flipV="1">
              <a:off x="27197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12758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6855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8381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26711" y="3667329"/>
              <a:ext cx="576825" cy="702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8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270751" y="4772349"/>
              <a:ext cx="668215" cy="5040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rgbClr val="F07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7861186" y="1373648"/>
            <a:ext cx="668215" cy="50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rgbClr val="F07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k[x]</a:t>
            </a:r>
          </a:p>
        </p:txBody>
      </p:sp>
      <p:sp>
        <p:nvSpPr>
          <p:cNvPr id="51" name="Oval 50"/>
          <p:cNvSpPr/>
          <p:nvPr/>
        </p:nvSpPr>
        <p:spPr>
          <a:xfrm>
            <a:off x="8053839" y="34562"/>
            <a:ext cx="447372" cy="447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57847" y="1326627"/>
            <a:ext cx="2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k[x] is the distance of x from the growing tree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05773" y="7412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reach x yet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87278" y="1339898"/>
            <a:ext cx="581421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Activate the </a:t>
            </a:r>
            <a:r>
              <a:rPr lang="en-US" sz="2000" b="1" dirty="0">
                <a:solidFill>
                  <a:srgbClr val="16B4A1"/>
                </a:solidFill>
              </a:rPr>
              <a:t>unreached</a:t>
            </a:r>
            <a:r>
              <a:rPr lang="en-US" dirty="0"/>
              <a:t> vertex u with the </a:t>
            </a:r>
            <a:r>
              <a:rPr lang="en-US" dirty="0">
                <a:solidFill>
                  <a:srgbClr val="F07B1A"/>
                </a:solidFill>
              </a:rPr>
              <a:t>smallest key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for each </a:t>
            </a:r>
            <a:r>
              <a:rPr lang="en-US" dirty="0">
                <a:solidFill>
                  <a:schemeClr val="accent4"/>
                </a:solidFill>
              </a:rPr>
              <a:t>of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k[v] = min( k[v], weight(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u,v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if k[v] updated, p[v] = u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Mark u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/>
              <a:t>and </a:t>
            </a:r>
            <a:r>
              <a:rPr lang="en-US" b="1" dirty="0">
                <a:solidFill>
                  <a:srgbClr val="C244C6"/>
                </a:solidFill>
              </a:rPr>
              <a:t>add (p[u],u) to MST</a:t>
            </a:r>
            <a:r>
              <a:rPr lang="en-US" b="1" dirty="0">
                <a:solidFill>
                  <a:schemeClr val="accent4"/>
                </a:solidFill>
              </a:rPr>
              <a:t>.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629218" y="42571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“active”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629219" y="73536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x</a:t>
            </a:r>
          </a:p>
        </p:txBody>
      </p:sp>
      <p:sp>
        <p:nvSpPr>
          <p:cNvPr id="60" name="Oval 59"/>
          <p:cNvSpPr/>
          <p:nvPr/>
        </p:nvSpPr>
        <p:spPr>
          <a:xfrm>
            <a:off x="7637500" y="2053441"/>
            <a:ext cx="359195" cy="34282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8289334" y="2054034"/>
            <a:ext cx="359195" cy="3428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3" name="Straight Arrow Connector 62"/>
          <p:cNvCxnSpPr>
            <a:stCxn id="61" idx="2"/>
            <a:endCxn id="60" idx="6"/>
          </p:cNvCxnSpPr>
          <p:nvPr/>
        </p:nvCxnSpPr>
        <p:spPr>
          <a:xfrm flipH="1" flipV="1">
            <a:off x="7996695" y="2224855"/>
            <a:ext cx="292639" cy="59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675077" y="1992490"/>
            <a:ext cx="211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p[b] = a, meaning that a was the vertex that k[b] comes from.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595976" y="1027849"/>
            <a:ext cx="37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</a:t>
            </a:r>
            <a:r>
              <a:rPr lang="en-US" dirty="0"/>
              <a:t> all the vertices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reached: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2844312" y="3810192"/>
            <a:ext cx="1399442" cy="104029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11" idx="2"/>
          </p:cNvCxnSpPr>
          <p:nvPr/>
        </p:nvCxnSpPr>
        <p:spPr>
          <a:xfrm flipV="1">
            <a:off x="4243755" y="4850482"/>
            <a:ext cx="691661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" idx="3"/>
            <a:endCxn id="6" idx="5"/>
          </p:cNvCxnSpPr>
          <p:nvPr/>
        </p:nvCxnSpPr>
        <p:spPr>
          <a:xfrm flipH="1">
            <a:off x="4442702" y="3735573"/>
            <a:ext cx="1419183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0" idx="2"/>
            <a:endCxn id="5" idx="4"/>
          </p:cNvCxnSpPr>
          <p:nvPr/>
        </p:nvCxnSpPr>
        <p:spPr>
          <a:xfrm flipH="1" flipV="1">
            <a:off x="6060832" y="3810193"/>
            <a:ext cx="1559169" cy="2324731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" idx="3"/>
            <a:endCxn id="5" idx="5"/>
          </p:cNvCxnSpPr>
          <p:nvPr/>
        </p:nvCxnSpPr>
        <p:spPr>
          <a:xfrm flipH="1">
            <a:off x="6259779" y="3735573"/>
            <a:ext cx="1442629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1" idx="7"/>
            <a:endCxn id="5" idx="4"/>
          </p:cNvCxnSpPr>
          <p:nvPr/>
        </p:nvCxnSpPr>
        <p:spPr>
          <a:xfrm flipV="1">
            <a:off x="5415717" y="3810192"/>
            <a:ext cx="645115" cy="860144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/>
          <p:cNvCxnSpPr>
            <a:stCxn id="9" idx="2"/>
            <a:endCxn id="11" idx="4"/>
          </p:cNvCxnSpPr>
          <p:nvPr/>
        </p:nvCxnSpPr>
        <p:spPr>
          <a:xfrm flipH="1" flipV="1">
            <a:off x="5216770" y="5105247"/>
            <a:ext cx="574431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8053839" y="407749"/>
            <a:ext cx="447372" cy="447372"/>
          </a:xfrm>
          <a:prstGeom prst="ellipse">
            <a:avLst/>
          </a:prstGeom>
          <a:pattFill prst="wdUpDiag">
            <a:fgClr>
              <a:schemeClr val="accent6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2" name="Oval 51"/>
          <p:cNvSpPr/>
          <p:nvPr/>
        </p:nvSpPr>
        <p:spPr>
          <a:xfrm>
            <a:off x="8060821" y="745768"/>
            <a:ext cx="433411" cy="43341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48762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Spanning Tree</a:t>
            </a:r>
            <a:br>
              <a:rPr lang="en-US" sz="3200" dirty="0">
                <a:solidFill>
                  <a:schemeClr val="accent4"/>
                </a:solidFill>
              </a:rPr>
            </a:br>
            <a:r>
              <a:rPr lang="en-US" sz="3200" dirty="0">
                <a:solidFill>
                  <a:schemeClr val="accent4"/>
                </a:solidFill>
              </a:rPr>
              <a:t>Say we have an undirected weighted graph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6200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779477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39624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281604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39624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7912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20000" y="5099538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4935415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08123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4" name="Straight Connector 13"/>
          <p:cNvCxnSpPr>
            <a:stCxn id="5" idx="5"/>
            <a:endCxn id="10" idx="1"/>
          </p:cNvCxnSpPr>
          <p:nvPr/>
        </p:nvCxnSpPr>
        <p:spPr>
          <a:xfrm>
            <a:off x="6259779" y="2731131"/>
            <a:ext cx="1442629" cy="2450814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5" idx="6"/>
            <a:endCxn id="4" idx="2"/>
          </p:cNvCxnSpPr>
          <p:nvPr/>
        </p:nvCxnSpPr>
        <p:spPr>
          <a:xfrm>
            <a:off x="6342186" y="2532184"/>
            <a:ext cx="1277815" cy="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2" idx="1"/>
            <a:endCxn id="4" idx="5"/>
          </p:cNvCxnSpPr>
          <p:nvPr/>
        </p:nvCxnSpPr>
        <p:spPr>
          <a:xfrm flipH="1" flipV="1">
            <a:off x="8100302" y="2731132"/>
            <a:ext cx="1290229" cy="1032321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2" idx="3"/>
            <a:endCxn id="10" idx="7"/>
          </p:cNvCxnSpPr>
          <p:nvPr/>
        </p:nvCxnSpPr>
        <p:spPr>
          <a:xfrm flipH="1">
            <a:off x="8100302" y="4161347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4" idx="4"/>
            <a:endCxn id="10" idx="0"/>
          </p:cNvCxnSpPr>
          <p:nvPr/>
        </p:nvCxnSpPr>
        <p:spPr>
          <a:xfrm>
            <a:off x="79013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1" idx="5"/>
            <a:endCxn id="9" idx="1"/>
          </p:cNvCxnSpPr>
          <p:nvPr/>
        </p:nvCxnSpPr>
        <p:spPr>
          <a:xfrm>
            <a:off x="5415717" y="4161347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9" idx="6"/>
            <a:endCxn id="10" idx="2"/>
          </p:cNvCxnSpPr>
          <p:nvPr/>
        </p:nvCxnSpPr>
        <p:spPr>
          <a:xfrm>
            <a:off x="6353908" y="5380892"/>
            <a:ext cx="1266092" cy="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1" idx="0"/>
            <a:endCxn id="5" idx="3"/>
          </p:cNvCxnSpPr>
          <p:nvPr/>
        </p:nvCxnSpPr>
        <p:spPr>
          <a:xfrm flipV="1">
            <a:off x="5216770" y="2731131"/>
            <a:ext cx="645115" cy="949914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6" idx="6"/>
            <a:endCxn id="5" idx="2"/>
          </p:cNvCxnSpPr>
          <p:nvPr/>
        </p:nvCxnSpPr>
        <p:spPr>
          <a:xfrm>
            <a:off x="4525109" y="2532184"/>
            <a:ext cx="1254369" cy="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7" idx="7"/>
            <a:endCxn id="6" idx="3"/>
          </p:cNvCxnSpPr>
          <p:nvPr/>
        </p:nvCxnSpPr>
        <p:spPr>
          <a:xfrm flipV="1">
            <a:off x="2761905" y="2731132"/>
            <a:ext cx="1282902" cy="1032321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7" idx="5"/>
            <a:endCxn id="8" idx="1"/>
          </p:cNvCxnSpPr>
          <p:nvPr/>
        </p:nvCxnSpPr>
        <p:spPr>
          <a:xfrm>
            <a:off x="2761905" y="4161347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9" idx="2"/>
            <a:endCxn id="8" idx="6"/>
          </p:cNvCxnSpPr>
          <p:nvPr/>
        </p:nvCxnSpPr>
        <p:spPr>
          <a:xfrm flipH="1">
            <a:off x="4525108" y="5380892"/>
            <a:ext cx="1266092" cy="0"/>
          </a:xfrm>
          <a:prstGeom prst="line">
            <a:avLst/>
          </a:prstGeom>
          <a:ln w="1016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1" idx="3"/>
            <a:endCxn id="8" idx="7"/>
          </p:cNvCxnSpPr>
          <p:nvPr/>
        </p:nvCxnSpPr>
        <p:spPr>
          <a:xfrm flipH="1">
            <a:off x="4442702" y="4161347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811108" y="205188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675077" y="277355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768861" y="46154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889631" y="36660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811108" y="337368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764389" y="49511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580099" y="306300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994031" y="491312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778191" y="441876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644661" y="44039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960250" y="457306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64" name="Straight Connector 63"/>
          <p:cNvCxnSpPr>
            <a:stCxn id="8" idx="0"/>
            <a:endCxn id="6" idx="4"/>
          </p:cNvCxnSpPr>
          <p:nvPr/>
        </p:nvCxnSpPr>
        <p:spPr>
          <a:xfrm flipV="1">
            <a:off x="42437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260994" y="342420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894385" y="206517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007315" y="28804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152650" y="6061262"/>
            <a:ext cx="807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spanning tree </a:t>
            </a:r>
            <a:r>
              <a:rPr lang="en-US" sz="2400" dirty="0"/>
              <a:t>is a</a:t>
            </a:r>
            <a:r>
              <a:rPr lang="en-US" sz="2400" b="1" dirty="0"/>
              <a:t> tree </a:t>
            </a:r>
            <a:r>
              <a:rPr lang="en-US" sz="2400" dirty="0"/>
              <a:t>that connects all of the vertices.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493714" y="1941360"/>
            <a:ext cx="2021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07B1A"/>
                </a:solidFill>
              </a:rPr>
              <a:t>This is a minimum spanning tree.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220890" y="2574282"/>
            <a:ext cx="1793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07B1A"/>
                </a:solidFill>
              </a:rPr>
              <a:t>It has cost 37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783546" y="5658473"/>
            <a:ext cx="2196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5"/>
                </a:solidFill>
              </a:rPr>
              <a:t>minimum</a:t>
            </a:r>
            <a:endParaRPr lang="en-US" sz="2400" b="1" dirty="0">
              <a:solidFill>
                <a:schemeClr val="accent5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092944" y="5599597"/>
            <a:ext cx="2196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of minimal cost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2444822" y="6049453"/>
            <a:ext cx="0" cy="198947"/>
          </a:xfrm>
          <a:prstGeom prst="straightConnector1">
            <a:avLst/>
          </a:prstGeom>
          <a:ln w="444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5305227" y="6023270"/>
            <a:ext cx="70338" cy="256695"/>
          </a:xfrm>
          <a:prstGeom prst="straightConnector1">
            <a:avLst/>
          </a:prstGeom>
          <a:ln w="444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2517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976" y="212142"/>
            <a:ext cx="7886700" cy="71087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implementation</a:t>
            </a:r>
            <a:br>
              <a:rPr lang="en-US" dirty="0"/>
            </a:br>
            <a:r>
              <a:rPr lang="en-US" sz="3200" dirty="0">
                <a:solidFill>
                  <a:srgbClr val="F07B1A"/>
                </a:solidFill>
              </a:rPr>
              <a:t>Every vertex has a key and a parent</a:t>
            </a:r>
            <a:endParaRPr lang="en-US" dirty="0">
              <a:solidFill>
                <a:srgbClr val="F07B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6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7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1794751" y="2904329"/>
            <a:ext cx="8462940" cy="3715921"/>
            <a:chOff x="270751" y="2516512"/>
            <a:chExt cx="8462940" cy="4103737"/>
          </a:xfrm>
        </p:grpSpPr>
        <p:sp>
          <p:nvSpPr>
            <p:cNvPr id="4" name="Oval 3"/>
            <p:cNvSpPr/>
            <p:nvPr/>
          </p:nvSpPr>
          <p:spPr>
            <a:xfrm>
              <a:off x="60960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7" idx="5"/>
              <a:endCxn id="12" idx="1"/>
            </p:cNvCxnSpPr>
            <p:nvPr/>
          </p:nvCxnSpPr>
          <p:spPr>
            <a:xfrm>
              <a:off x="4735778" y="3434511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6" idx="2"/>
            </p:cNvCxnSpPr>
            <p:nvPr/>
          </p:nvCxnSpPr>
          <p:spPr>
            <a:xfrm>
              <a:off x="4818185" y="3235564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1"/>
              <a:endCxn id="6" idx="5"/>
            </p:cNvCxnSpPr>
            <p:nvPr/>
          </p:nvCxnSpPr>
          <p:spPr>
            <a:xfrm flipH="1" flipV="1">
              <a:off x="6576301" y="3434511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2" idx="7"/>
            </p:cNvCxnSpPr>
            <p:nvPr/>
          </p:nvCxnSpPr>
          <p:spPr>
            <a:xfrm flipH="1">
              <a:off x="6576301" y="4864726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12" idx="0"/>
            </p:cNvCxnSpPr>
            <p:nvPr/>
          </p:nvCxnSpPr>
          <p:spPr>
            <a:xfrm>
              <a:off x="63773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5"/>
              <a:endCxn id="11" idx="1"/>
            </p:cNvCxnSpPr>
            <p:nvPr/>
          </p:nvCxnSpPr>
          <p:spPr>
            <a:xfrm>
              <a:off x="3891716" y="4864726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>
              <a:off x="48299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7" idx="3"/>
            </p:cNvCxnSpPr>
            <p:nvPr/>
          </p:nvCxnSpPr>
          <p:spPr>
            <a:xfrm flipV="1">
              <a:off x="3692769" y="3434511"/>
              <a:ext cx="645115" cy="949914"/>
            </a:xfrm>
            <a:prstGeom prst="line">
              <a:avLst/>
            </a:prstGeom>
            <a:ln w="920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7" idx="2"/>
            </p:cNvCxnSpPr>
            <p:nvPr/>
          </p:nvCxnSpPr>
          <p:spPr>
            <a:xfrm>
              <a:off x="3001108" y="3235564"/>
              <a:ext cx="1254369" cy="0"/>
            </a:xfrm>
            <a:prstGeom prst="line">
              <a:avLst/>
            </a:prstGeom>
            <a:ln w="1016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  <a:endCxn id="8" idx="3"/>
            </p:cNvCxnSpPr>
            <p:nvPr/>
          </p:nvCxnSpPr>
          <p:spPr>
            <a:xfrm flipV="1">
              <a:off x="1237905" y="3434511"/>
              <a:ext cx="1282902" cy="1032321"/>
            </a:xfrm>
            <a:prstGeom prst="line">
              <a:avLst/>
            </a:prstGeom>
            <a:ln w="952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5"/>
              <a:endCxn id="10" idx="1"/>
            </p:cNvCxnSpPr>
            <p:nvPr/>
          </p:nvCxnSpPr>
          <p:spPr>
            <a:xfrm>
              <a:off x="1237905" y="4864726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2"/>
              <a:endCxn id="10" idx="6"/>
            </p:cNvCxnSpPr>
            <p:nvPr/>
          </p:nvCxnSpPr>
          <p:spPr>
            <a:xfrm flipH="1">
              <a:off x="30011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3"/>
              <a:endCxn id="10" idx="7"/>
            </p:cNvCxnSpPr>
            <p:nvPr/>
          </p:nvCxnSpPr>
          <p:spPr>
            <a:xfrm flipH="1">
              <a:off x="2918701" y="4864726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87108" y="275526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7693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31886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6942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7706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54492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10625" y="370165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61650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12214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107367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7644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0" idx="0"/>
              <a:endCxn id="8" idx="4"/>
            </p:cNvCxnSpPr>
            <p:nvPr/>
          </p:nvCxnSpPr>
          <p:spPr>
            <a:xfrm flipV="1">
              <a:off x="27197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12758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6855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8381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26711" y="3667329"/>
              <a:ext cx="576825" cy="702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8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270751" y="4772349"/>
              <a:ext cx="668215" cy="5040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rgbClr val="F07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7861186" y="1373648"/>
            <a:ext cx="668215" cy="50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rgbClr val="F07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k[x]</a:t>
            </a:r>
          </a:p>
        </p:txBody>
      </p:sp>
      <p:sp>
        <p:nvSpPr>
          <p:cNvPr id="51" name="Oval 50"/>
          <p:cNvSpPr/>
          <p:nvPr/>
        </p:nvSpPr>
        <p:spPr>
          <a:xfrm>
            <a:off x="8053839" y="34562"/>
            <a:ext cx="447372" cy="447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57847" y="1326627"/>
            <a:ext cx="2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k[x] is the distance of x from the growing tree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05773" y="7412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reach x yet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87278" y="1339898"/>
            <a:ext cx="581421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Activate the </a:t>
            </a:r>
            <a:r>
              <a:rPr lang="en-US" sz="2000" b="1" dirty="0">
                <a:solidFill>
                  <a:srgbClr val="16B4A1"/>
                </a:solidFill>
              </a:rPr>
              <a:t>unreached</a:t>
            </a:r>
            <a:r>
              <a:rPr lang="en-US" dirty="0"/>
              <a:t> vertex u with the </a:t>
            </a:r>
            <a:r>
              <a:rPr lang="en-US" dirty="0">
                <a:solidFill>
                  <a:srgbClr val="F07B1A"/>
                </a:solidFill>
              </a:rPr>
              <a:t>smallest key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for each </a:t>
            </a:r>
            <a:r>
              <a:rPr lang="en-US" dirty="0">
                <a:solidFill>
                  <a:schemeClr val="accent4"/>
                </a:solidFill>
              </a:rPr>
              <a:t>of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k[v] = min( k[v], weight(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u,v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if k[v] updated, p[v] = u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Mark u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/>
              <a:t>and </a:t>
            </a:r>
            <a:r>
              <a:rPr lang="en-US" b="1" dirty="0">
                <a:solidFill>
                  <a:srgbClr val="C244C6"/>
                </a:solidFill>
              </a:rPr>
              <a:t>add (p[u],u) to MST</a:t>
            </a:r>
            <a:r>
              <a:rPr lang="en-US" b="1" dirty="0">
                <a:solidFill>
                  <a:schemeClr val="accent4"/>
                </a:solidFill>
              </a:rPr>
              <a:t>. </a:t>
            </a:r>
          </a:p>
        </p:txBody>
      </p:sp>
      <p:sp>
        <p:nvSpPr>
          <p:cNvPr id="56" name="Oval 55"/>
          <p:cNvSpPr/>
          <p:nvPr/>
        </p:nvSpPr>
        <p:spPr>
          <a:xfrm>
            <a:off x="8053839" y="407749"/>
            <a:ext cx="447372" cy="447372"/>
          </a:xfrm>
          <a:prstGeom prst="ellipse">
            <a:avLst/>
          </a:prstGeom>
          <a:pattFill prst="wdUpDiag">
            <a:fgClr>
              <a:schemeClr val="accent6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629218" y="42571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“active”</a:t>
            </a:r>
          </a:p>
        </p:txBody>
      </p:sp>
      <p:sp>
        <p:nvSpPr>
          <p:cNvPr id="52" name="Oval 51"/>
          <p:cNvSpPr/>
          <p:nvPr/>
        </p:nvSpPr>
        <p:spPr>
          <a:xfrm>
            <a:off x="8060821" y="745768"/>
            <a:ext cx="433411" cy="43341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629219" y="73536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x</a:t>
            </a:r>
          </a:p>
        </p:txBody>
      </p:sp>
      <p:sp>
        <p:nvSpPr>
          <p:cNvPr id="60" name="Oval 59"/>
          <p:cNvSpPr/>
          <p:nvPr/>
        </p:nvSpPr>
        <p:spPr>
          <a:xfrm>
            <a:off x="7637500" y="2053441"/>
            <a:ext cx="359195" cy="34282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8289334" y="2054034"/>
            <a:ext cx="359195" cy="3428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3" name="Straight Arrow Connector 62"/>
          <p:cNvCxnSpPr>
            <a:stCxn id="61" idx="2"/>
            <a:endCxn id="60" idx="6"/>
          </p:cNvCxnSpPr>
          <p:nvPr/>
        </p:nvCxnSpPr>
        <p:spPr>
          <a:xfrm flipH="1" flipV="1">
            <a:off x="7996695" y="2224855"/>
            <a:ext cx="292639" cy="59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675077" y="1992490"/>
            <a:ext cx="211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p[b] = a, meaning that a was the vertex that k[b] comes from.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595976" y="1027849"/>
            <a:ext cx="37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</a:t>
            </a:r>
            <a:r>
              <a:rPr lang="en-US" dirty="0"/>
              <a:t> all the vertices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reached: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2844312" y="3810192"/>
            <a:ext cx="1399442" cy="104029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11" idx="2"/>
          </p:cNvCxnSpPr>
          <p:nvPr/>
        </p:nvCxnSpPr>
        <p:spPr>
          <a:xfrm flipV="1">
            <a:off x="4243755" y="4850482"/>
            <a:ext cx="691661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" idx="3"/>
            <a:endCxn id="6" idx="5"/>
          </p:cNvCxnSpPr>
          <p:nvPr/>
        </p:nvCxnSpPr>
        <p:spPr>
          <a:xfrm flipH="1">
            <a:off x="4442702" y="3735573"/>
            <a:ext cx="1419183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0" idx="2"/>
            <a:endCxn id="5" idx="4"/>
          </p:cNvCxnSpPr>
          <p:nvPr/>
        </p:nvCxnSpPr>
        <p:spPr>
          <a:xfrm flipH="1" flipV="1">
            <a:off x="6060832" y="3810193"/>
            <a:ext cx="1559169" cy="2324731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" idx="3"/>
            <a:endCxn id="5" idx="5"/>
          </p:cNvCxnSpPr>
          <p:nvPr/>
        </p:nvCxnSpPr>
        <p:spPr>
          <a:xfrm flipH="1">
            <a:off x="6259779" y="3735573"/>
            <a:ext cx="1442629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1" idx="7"/>
            <a:endCxn id="5" idx="4"/>
          </p:cNvCxnSpPr>
          <p:nvPr/>
        </p:nvCxnSpPr>
        <p:spPr>
          <a:xfrm flipV="1">
            <a:off x="5415717" y="3810192"/>
            <a:ext cx="645115" cy="860144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/>
          <p:cNvCxnSpPr>
            <a:stCxn id="9" idx="2"/>
            <a:endCxn id="11" idx="4"/>
          </p:cNvCxnSpPr>
          <p:nvPr/>
        </p:nvCxnSpPr>
        <p:spPr>
          <a:xfrm flipH="1" flipV="1">
            <a:off x="5216770" y="5105247"/>
            <a:ext cx="574431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7897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976" y="212142"/>
            <a:ext cx="7886700" cy="71087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implementation</a:t>
            </a:r>
            <a:br>
              <a:rPr lang="en-US" dirty="0"/>
            </a:br>
            <a:r>
              <a:rPr lang="en-US" sz="3200" dirty="0">
                <a:solidFill>
                  <a:srgbClr val="F07B1A"/>
                </a:solidFill>
              </a:rPr>
              <a:t>Every vertex has a key and a parent</a:t>
            </a:r>
            <a:endParaRPr lang="en-US" dirty="0">
              <a:solidFill>
                <a:srgbClr val="F07B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6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7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1794751" y="2904329"/>
            <a:ext cx="8462940" cy="3715921"/>
            <a:chOff x="270751" y="2516512"/>
            <a:chExt cx="8462940" cy="4103737"/>
          </a:xfrm>
        </p:grpSpPr>
        <p:sp>
          <p:nvSpPr>
            <p:cNvPr id="4" name="Oval 3"/>
            <p:cNvSpPr/>
            <p:nvPr/>
          </p:nvSpPr>
          <p:spPr>
            <a:xfrm>
              <a:off x="60960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802918"/>
              <a:ext cx="562708" cy="562708"/>
            </a:xfrm>
            <a:prstGeom prst="ellipse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7" idx="5"/>
              <a:endCxn id="12" idx="1"/>
            </p:cNvCxnSpPr>
            <p:nvPr/>
          </p:nvCxnSpPr>
          <p:spPr>
            <a:xfrm>
              <a:off x="4735778" y="3434511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6" idx="2"/>
            </p:cNvCxnSpPr>
            <p:nvPr/>
          </p:nvCxnSpPr>
          <p:spPr>
            <a:xfrm>
              <a:off x="4818185" y="3235564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1"/>
              <a:endCxn id="6" idx="5"/>
            </p:cNvCxnSpPr>
            <p:nvPr/>
          </p:nvCxnSpPr>
          <p:spPr>
            <a:xfrm flipH="1" flipV="1">
              <a:off x="6576301" y="3434511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2" idx="7"/>
            </p:cNvCxnSpPr>
            <p:nvPr/>
          </p:nvCxnSpPr>
          <p:spPr>
            <a:xfrm flipH="1">
              <a:off x="6576301" y="4864726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12" idx="0"/>
            </p:cNvCxnSpPr>
            <p:nvPr/>
          </p:nvCxnSpPr>
          <p:spPr>
            <a:xfrm>
              <a:off x="63773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5"/>
              <a:endCxn id="11" idx="1"/>
            </p:cNvCxnSpPr>
            <p:nvPr/>
          </p:nvCxnSpPr>
          <p:spPr>
            <a:xfrm>
              <a:off x="3891716" y="4864726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>
              <a:off x="48299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7" idx="3"/>
            </p:cNvCxnSpPr>
            <p:nvPr/>
          </p:nvCxnSpPr>
          <p:spPr>
            <a:xfrm flipV="1">
              <a:off x="3692769" y="3434511"/>
              <a:ext cx="645115" cy="949914"/>
            </a:xfrm>
            <a:prstGeom prst="line">
              <a:avLst/>
            </a:prstGeom>
            <a:ln w="920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7" idx="2"/>
            </p:cNvCxnSpPr>
            <p:nvPr/>
          </p:nvCxnSpPr>
          <p:spPr>
            <a:xfrm>
              <a:off x="3001108" y="3235564"/>
              <a:ext cx="1254369" cy="0"/>
            </a:xfrm>
            <a:prstGeom prst="line">
              <a:avLst/>
            </a:prstGeom>
            <a:ln w="1016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  <a:endCxn id="8" idx="3"/>
            </p:cNvCxnSpPr>
            <p:nvPr/>
          </p:nvCxnSpPr>
          <p:spPr>
            <a:xfrm flipV="1">
              <a:off x="1237905" y="3434511"/>
              <a:ext cx="1282902" cy="1032321"/>
            </a:xfrm>
            <a:prstGeom prst="line">
              <a:avLst/>
            </a:prstGeom>
            <a:ln w="952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5"/>
              <a:endCxn id="10" idx="1"/>
            </p:cNvCxnSpPr>
            <p:nvPr/>
          </p:nvCxnSpPr>
          <p:spPr>
            <a:xfrm>
              <a:off x="1237905" y="4864726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2"/>
              <a:endCxn id="10" idx="6"/>
            </p:cNvCxnSpPr>
            <p:nvPr/>
          </p:nvCxnSpPr>
          <p:spPr>
            <a:xfrm flipH="1">
              <a:off x="30011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3"/>
              <a:endCxn id="10" idx="7"/>
            </p:cNvCxnSpPr>
            <p:nvPr/>
          </p:nvCxnSpPr>
          <p:spPr>
            <a:xfrm flipH="1">
              <a:off x="2918701" y="4864726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87108" y="275526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7693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31886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6942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7706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54492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10625" y="370165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61650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12214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107367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7644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0" idx="0"/>
              <a:endCxn id="8" idx="4"/>
            </p:cNvCxnSpPr>
            <p:nvPr/>
          </p:nvCxnSpPr>
          <p:spPr>
            <a:xfrm flipV="1">
              <a:off x="27197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12758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6855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8381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26711" y="3667329"/>
              <a:ext cx="576825" cy="702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∞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8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270751" y="4772349"/>
              <a:ext cx="668215" cy="5040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rgbClr val="F07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7861186" y="1373648"/>
            <a:ext cx="668215" cy="50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rgbClr val="F07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k[x]</a:t>
            </a:r>
          </a:p>
        </p:txBody>
      </p:sp>
      <p:sp>
        <p:nvSpPr>
          <p:cNvPr id="51" name="Oval 50"/>
          <p:cNvSpPr/>
          <p:nvPr/>
        </p:nvSpPr>
        <p:spPr>
          <a:xfrm>
            <a:off x="8053839" y="34562"/>
            <a:ext cx="447372" cy="447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57847" y="1326627"/>
            <a:ext cx="2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k[x] is the distance of x from the growing tree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05773" y="7412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reach x yet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87278" y="1339898"/>
            <a:ext cx="581421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Activate the </a:t>
            </a:r>
            <a:r>
              <a:rPr lang="en-US" sz="2000" b="1" dirty="0">
                <a:solidFill>
                  <a:srgbClr val="16B4A1"/>
                </a:solidFill>
              </a:rPr>
              <a:t>unreached</a:t>
            </a:r>
            <a:r>
              <a:rPr lang="en-US" dirty="0"/>
              <a:t> vertex u with the </a:t>
            </a:r>
            <a:r>
              <a:rPr lang="en-US" dirty="0">
                <a:solidFill>
                  <a:srgbClr val="F07B1A"/>
                </a:solidFill>
              </a:rPr>
              <a:t>smallest key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for each </a:t>
            </a:r>
            <a:r>
              <a:rPr lang="en-US" dirty="0">
                <a:solidFill>
                  <a:schemeClr val="accent4"/>
                </a:solidFill>
              </a:rPr>
              <a:t>of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k[v] = min( k[v], weight(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u,v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if k[v] updated, p[v] = u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Mark u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/>
              <a:t>and </a:t>
            </a:r>
            <a:r>
              <a:rPr lang="en-US" b="1" dirty="0">
                <a:solidFill>
                  <a:srgbClr val="C244C6"/>
                </a:solidFill>
              </a:rPr>
              <a:t>add (p[u],u) to MST</a:t>
            </a:r>
            <a:r>
              <a:rPr lang="en-US" b="1" dirty="0">
                <a:solidFill>
                  <a:schemeClr val="accent4"/>
                </a:solidFill>
              </a:rPr>
              <a:t>. </a:t>
            </a:r>
          </a:p>
        </p:txBody>
      </p:sp>
      <p:sp>
        <p:nvSpPr>
          <p:cNvPr id="56" name="Oval 55"/>
          <p:cNvSpPr/>
          <p:nvPr/>
        </p:nvSpPr>
        <p:spPr>
          <a:xfrm>
            <a:off x="8053839" y="407749"/>
            <a:ext cx="447372" cy="447372"/>
          </a:xfrm>
          <a:prstGeom prst="ellipse">
            <a:avLst/>
          </a:prstGeom>
          <a:pattFill prst="wdUpDiag">
            <a:fgClr>
              <a:schemeClr val="accent6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629218" y="42571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“active”</a:t>
            </a:r>
          </a:p>
        </p:txBody>
      </p:sp>
      <p:sp>
        <p:nvSpPr>
          <p:cNvPr id="52" name="Oval 51"/>
          <p:cNvSpPr/>
          <p:nvPr/>
        </p:nvSpPr>
        <p:spPr>
          <a:xfrm>
            <a:off x="8060821" y="745768"/>
            <a:ext cx="433411" cy="43341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629219" y="73536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x</a:t>
            </a:r>
          </a:p>
        </p:txBody>
      </p:sp>
      <p:sp>
        <p:nvSpPr>
          <p:cNvPr id="60" name="Oval 59"/>
          <p:cNvSpPr/>
          <p:nvPr/>
        </p:nvSpPr>
        <p:spPr>
          <a:xfrm>
            <a:off x="7637500" y="2053441"/>
            <a:ext cx="359195" cy="34282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8289334" y="2054034"/>
            <a:ext cx="359195" cy="3428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3" name="Straight Arrow Connector 62"/>
          <p:cNvCxnSpPr>
            <a:stCxn id="61" idx="2"/>
            <a:endCxn id="60" idx="6"/>
          </p:cNvCxnSpPr>
          <p:nvPr/>
        </p:nvCxnSpPr>
        <p:spPr>
          <a:xfrm flipH="1" flipV="1">
            <a:off x="7996695" y="2224855"/>
            <a:ext cx="292639" cy="59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675077" y="1992490"/>
            <a:ext cx="211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p[b] = a, meaning that a was the vertex that k[b] comes from.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595976" y="1027849"/>
            <a:ext cx="37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</a:t>
            </a:r>
            <a:r>
              <a:rPr lang="en-US" dirty="0"/>
              <a:t> all the vertices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reached: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2844312" y="3810192"/>
            <a:ext cx="1399442" cy="104029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11" idx="2"/>
          </p:cNvCxnSpPr>
          <p:nvPr/>
        </p:nvCxnSpPr>
        <p:spPr>
          <a:xfrm flipV="1">
            <a:off x="4243755" y="4850482"/>
            <a:ext cx="691661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" idx="3"/>
            <a:endCxn id="6" idx="5"/>
          </p:cNvCxnSpPr>
          <p:nvPr/>
        </p:nvCxnSpPr>
        <p:spPr>
          <a:xfrm flipH="1">
            <a:off x="4442702" y="3735573"/>
            <a:ext cx="1419183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0" idx="2"/>
            <a:endCxn id="5" idx="4"/>
          </p:cNvCxnSpPr>
          <p:nvPr/>
        </p:nvCxnSpPr>
        <p:spPr>
          <a:xfrm flipH="1" flipV="1">
            <a:off x="6060832" y="3810193"/>
            <a:ext cx="1559169" cy="2324731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" idx="3"/>
            <a:endCxn id="5" idx="5"/>
          </p:cNvCxnSpPr>
          <p:nvPr/>
        </p:nvCxnSpPr>
        <p:spPr>
          <a:xfrm flipH="1">
            <a:off x="6259779" y="3735573"/>
            <a:ext cx="1442629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1" idx="7"/>
            <a:endCxn id="5" idx="4"/>
          </p:cNvCxnSpPr>
          <p:nvPr/>
        </p:nvCxnSpPr>
        <p:spPr>
          <a:xfrm flipV="1">
            <a:off x="5415717" y="3810192"/>
            <a:ext cx="645115" cy="860144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/>
          <p:cNvCxnSpPr>
            <a:stCxn id="9" idx="2"/>
            <a:endCxn id="11" idx="4"/>
          </p:cNvCxnSpPr>
          <p:nvPr/>
        </p:nvCxnSpPr>
        <p:spPr>
          <a:xfrm flipH="1" flipV="1">
            <a:off x="5216770" y="5105247"/>
            <a:ext cx="574431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193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976" y="212142"/>
            <a:ext cx="7886700" cy="71087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implementation</a:t>
            </a:r>
            <a:br>
              <a:rPr lang="en-US" dirty="0"/>
            </a:br>
            <a:r>
              <a:rPr lang="en-US" sz="3200" dirty="0">
                <a:solidFill>
                  <a:srgbClr val="F07B1A"/>
                </a:solidFill>
              </a:rPr>
              <a:t>Every vertex has a key and a parent</a:t>
            </a:r>
            <a:endParaRPr lang="en-US" dirty="0">
              <a:solidFill>
                <a:srgbClr val="F07B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7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1794751" y="2904329"/>
            <a:ext cx="8462940" cy="3715921"/>
            <a:chOff x="270751" y="2516512"/>
            <a:chExt cx="8462940" cy="4103737"/>
          </a:xfrm>
        </p:grpSpPr>
        <p:sp>
          <p:nvSpPr>
            <p:cNvPr id="4" name="Oval 3"/>
            <p:cNvSpPr/>
            <p:nvPr/>
          </p:nvSpPr>
          <p:spPr>
            <a:xfrm>
              <a:off x="60960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802918"/>
              <a:ext cx="562708" cy="562708"/>
            </a:xfrm>
            <a:prstGeom prst="ellipse">
              <a:avLst/>
            </a:prstGeom>
            <a:pattFill prst="wdUpDiag">
              <a:fgClr>
                <a:schemeClr val="accent6"/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7" idx="5"/>
              <a:endCxn id="12" idx="1"/>
            </p:cNvCxnSpPr>
            <p:nvPr/>
          </p:nvCxnSpPr>
          <p:spPr>
            <a:xfrm>
              <a:off x="4735778" y="3434511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6" idx="2"/>
            </p:cNvCxnSpPr>
            <p:nvPr/>
          </p:nvCxnSpPr>
          <p:spPr>
            <a:xfrm>
              <a:off x="4818185" y="3235564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1"/>
              <a:endCxn id="6" idx="5"/>
            </p:cNvCxnSpPr>
            <p:nvPr/>
          </p:nvCxnSpPr>
          <p:spPr>
            <a:xfrm flipH="1" flipV="1">
              <a:off x="6576301" y="3434511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2" idx="7"/>
            </p:cNvCxnSpPr>
            <p:nvPr/>
          </p:nvCxnSpPr>
          <p:spPr>
            <a:xfrm flipH="1">
              <a:off x="6576301" y="4864726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12" idx="0"/>
            </p:cNvCxnSpPr>
            <p:nvPr/>
          </p:nvCxnSpPr>
          <p:spPr>
            <a:xfrm>
              <a:off x="63773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5"/>
              <a:endCxn id="11" idx="1"/>
            </p:cNvCxnSpPr>
            <p:nvPr/>
          </p:nvCxnSpPr>
          <p:spPr>
            <a:xfrm>
              <a:off x="3891716" y="4864726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>
              <a:off x="48299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7" idx="3"/>
            </p:cNvCxnSpPr>
            <p:nvPr/>
          </p:nvCxnSpPr>
          <p:spPr>
            <a:xfrm flipV="1">
              <a:off x="3692769" y="3434511"/>
              <a:ext cx="645115" cy="949914"/>
            </a:xfrm>
            <a:prstGeom prst="line">
              <a:avLst/>
            </a:prstGeom>
            <a:ln w="920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7" idx="2"/>
            </p:cNvCxnSpPr>
            <p:nvPr/>
          </p:nvCxnSpPr>
          <p:spPr>
            <a:xfrm>
              <a:off x="3001108" y="3235564"/>
              <a:ext cx="1254369" cy="0"/>
            </a:xfrm>
            <a:prstGeom prst="line">
              <a:avLst/>
            </a:prstGeom>
            <a:ln w="1016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  <a:endCxn id="8" idx="3"/>
            </p:cNvCxnSpPr>
            <p:nvPr/>
          </p:nvCxnSpPr>
          <p:spPr>
            <a:xfrm flipV="1">
              <a:off x="1237905" y="3434511"/>
              <a:ext cx="1282902" cy="1032321"/>
            </a:xfrm>
            <a:prstGeom prst="line">
              <a:avLst/>
            </a:prstGeom>
            <a:ln w="952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5"/>
              <a:endCxn id="10" idx="1"/>
            </p:cNvCxnSpPr>
            <p:nvPr/>
          </p:nvCxnSpPr>
          <p:spPr>
            <a:xfrm>
              <a:off x="1237905" y="4864726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2"/>
              <a:endCxn id="10" idx="6"/>
            </p:cNvCxnSpPr>
            <p:nvPr/>
          </p:nvCxnSpPr>
          <p:spPr>
            <a:xfrm flipH="1">
              <a:off x="30011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3"/>
              <a:endCxn id="10" idx="7"/>
            </p:cNvCxnSpPr>
            <p:nvPr/>
          </p:nvCxnSpPr>
          <p:spPr>
            <a:xfrm flipH="1">
              <a:off x="2918701" y="4864726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87108" y="275526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7693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31886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6942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7706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54492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10625" y="370165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61650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12214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107367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7644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0" idx="0"/>
              <a:endCxn id="8" idx="4"/>
            </p:cNvCxnSpPr>
            <p:nvPr/>
          </p:nvCxnSpPr>
          <p:spPr>
            <a:xfrm flipV="1">
              <a:off x="27197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12758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6855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8381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26711" y="3667329"/>
              <a:ext cx="576825" cy="702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10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8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270751" y="4772349"/>
              <a:ext cx="668215" cy="5040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rgbClr val="F07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7861186" y="1373648"/>
            <a:ext cx="668215" cy="50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rgbClr val="F07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k[x]</a:t>
            </a:r>
          </a:p>
        </p:txBody>
      </p:sp>
      <p:sp>
        <p:nvSpPr>
          <p:cNvPr id="51" name="Oval 50"/>
          <p:cNvSpPr/>
          <p:nvPr/>
        </p:nvSpPr>
        <p:spPr>
          <a:xfrm>
            <a:off x="8053839" y="34562"/>
            <a:ext cx="447372" cy="447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57847" y="1326627"/>
            <a:ext cx="2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k[x] is the distance of x from the growing tree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05773" y="7412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reach x yet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87278" y="1339898"/>
            <a:ext cx="581421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Activate the </a:t>
            </a:r>
            <a:r>
              <a:rPr lang="en-US" sz="2000" b="1" dirty="0">
                <a:solidFill>
                  <a:srgbClr val="16B4A1"/>
                </a:solidFill>
              </a:rPr>
              <a:t>unreached</a:t>
            </a:r>
            <a:r>
              <a:rPr lang="en-US" dirty="0"/>
              <a:t> vertex u with the </a:t>
            </a:r>
            <a:r>
              <a:rPr lang="en-US" dirty="0">
                <a:solidFill>
                  <a:srgbClr val="F07B1A"/>
                </a:solidFill>
              </a:rPr>
              <a:t>smallest key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for each </a:t>
            </a:r>
            <a:r>
              <a:rPr lang="en-US" dirty="0">
                <a:solidFill>
                  <a:schemeClr val="accent4"/>
                </a:solidFill>
              </a:rPr>
              <a:t>of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k[v] = min( k[v], weight(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u,v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if k[v] updated, p[v] = u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Mark u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/>
              <a:t>and </a:t>
            </a:r>
            <a:r>
              <a:rPr lang="en-US" b="1" dirty="0">
                <a:solidFill>
                  <a:srgbClr val="C244C6"/>
                </a:solidFill>
              </a:rPr>
              <a:t>add (p[u],u) to MST</a:t>
            </a:r>
            <a:r>
              <a:rPr lang="en-US" b="1" dirty="0">
                <a:solidFill>
                  <a:schemeClr val="accent4"/>
                </a:solidFill>
              </a:rPr>
              <a:t>. </a:t>
            </a:r>
          </a:p>
        </p:txBody>
      </p:sp>
      <p:sp>
        <p:nvSpPr>
          <p:cNvPr id="56" name="Oval 55"/>
          <p:cNvSpPr/>
          <p:nvPr/>
        </p:nvSpPr>
        <p:spPr>
          <a:xfrm>
            <a:off x="8053839" y="407749"/>
            <a:ext cx="447372" cy="447372"/>
          </a:xfrm>
          <a:prstGeom prst="ellipse">
            <a:avLst/>
          </a:prstGeom>
          <a:pattFill prst="wdUpDiag">
            <a:fgClr>
              <a:schemeClr val="accent6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629218" y="42571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“active”</a:t>
            </a:r>
          </a:p>
        </p:txBody>
      </p:sp>
      <p:sp>
        <p:nvSpPr>
          <p:cNvPr id="52" name="Oval 51"/>
          <p:cNvSpPr/>
          <p:nvPr/>
        </p:nvSpPr>
        <p:spPr>
          <a:xfrm>
            <a:off x="8060821" y="745768"/>
            <a:ext cx="433411" cy="43341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629219" y="73536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x</a:t>
            </a:r>
          </a:p>
        </p:txBody>
      </p:sp>
      <p:sp>
        <p:nvSpPr>
          <p:cNvPr id="60" name="Oval 59"/>
          <p:cNvSpPr/>
          <p:nvPr/>
        </p:nvSpPr>
        <p:spPr>
          <a:xfrm>
            <a:off x="7637500" y="2053441"/>
            <a:ext cx="359195" cy="34282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8289334" y="2054034"/>
            <a:ext cx="359195" cy="3428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3" name="Straight Arrow Connector 62"/>
          <p:cNvCxnSpPr>
            <a:stCxn id="61" idx="2"/>
            <a:endCxn id="60" idx="6"/>
          </p:cNvCxnSpPr>
          <p:nvPr/>
        </p:nvCxnSpPr>
        <p:spPr>
          <a:xfrm flipH="1" flipV="1">
            <a:off x="7996695" y="2224855"/>
            <a:ext cx="292639" cy="59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675077" y="1992490"/>
            <a:ext cx="211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p[b] = a, meaning that a was the vertex that k[b] comes from.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595976" y="1027849"/>
            <a:ext cx="37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</a:t>
            </a:r>
            <a:r>
              <a:rPr lang="en-US" dirty="0"/>
              <a:t> all the vertices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reached: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2844312" y="3810192"/>
            <a:ext cx="1399442" cy="104029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11" idx="2"/>
          </p:cNvCxnSpPr>
          <p:nvPr/>
        </p:nvCxnSpPr>
        <p:spPr>
          <a:xfrm flipV="1">
            <a:off x="4243755" y="4850482"/>
            <a:ext cx="691661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" idx="3"/>
            <a:endCxn id="6" idx="5"/>
          </p:cNvCxnSpPr>
          <p:nvPr/>
        </p:nvCxnSpPr>
        <p:spPr>
          <a:xfrm flipH="1">
            <a:off x="4442702" y="3735573"/>
            <a:ext cx="1419183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0" idx="2"/>
            <a:endCxn id="5" idx="4"/>
          </p:cNvCxnSpPr>
          <p:nvPr/>
        </p:nvCxnSpPr>
        <p:spPr>
          <a:xfrm flipH="1" flipV="1">
            <a:off x="6060832" y="3810193"/>
            <a:ext cx="1559169" cy="2324731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" idx="3"/>
            <a:endCxn id="5" idx="5"/>
          </p:cNvCxnSpPr>
          <p:nvPr/>
        </p:nvCxnSpPr>
        <p:spPr>
          <a:xfrm flipH="1">
            <a:off x="6259779" y="3735573"/>
            <a:ext cx="1442629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1" idx="7"/>
            <a:endCxn id="5" idx="4"/>
          </p:cNvCxnSpPr>
          <p:nvPr/>
        </p:nvCxnSpPr>
        <p:spPr>
          <a:xfrm flipV="1">
            <a:off x="5415717" y="3810192"/>
            <a:ext cx="645115" cy="860144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/>
          <p:cNvCxnSpPr>
            <a:stCxn id="9" idx="5"/>
            <a:endCxn id="10" idx="3"/>
          </p:cNvCxnSpPr>
          <p:nvPr/>
        </p:nvCxnSpPr>
        <p:spPr>
          <a:xfrm>
            <a:off x="6271501" y="6315069"/>
            <a:ext cx="1430906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2" idx="2"/>
            <a:endCxn id="10" idx="0"/>
          </p:cNvCxnSpPr>
          <p:nvPr/>
        </p:nvCxnSpPr>
        <p:spPr>
          <a:xfrm flipH="1">
            <a:off x="7901355" y="4850482"/>
            <a:ext cx="1406769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2714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976" y="212142"/>
            <a:ext cx="7886700" cy="71087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implementation</a:t>
            </a:r>
            <a:br>
              <a:rPr lang="en-US" dirty="0"/>
            </a:br>
            <a:r>
              <a:rPr lang="en-US" sz="3200" dirty="0">
                <a:solidFill>
                  <a:srgbClr val="F07B1A"/>
                </a:solidFill>
              </a:rPr>
              <a:t>Every vertex has a key and a parent</a:t>
            </a:r>
            <a:endParaRPr lang="en-US" dirty="0">
              <a:solidFill>
                <a:srgbClr val="F07B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7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1794751" y="2904329"/>
            <a:ext cx="8462940" cy="3715921"/>
            <a:chOff x="270751" y="2516512"/>
            <a:chExt cx="8462940" cy="4103737"/>
          </a:xfrm>
        </p:grpSpPr>
        <p:sp>
          <p:nvSpPr>
            <p:cNvPr id="4" name="Oval 3"/>
            <p:cNvSpPr/>
            <p:nvPr/>
          </p:nvSpPr>
          <p:spPr>
            <a:xfrm>
              <a:off x="60960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802918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7" idx="5"/>
              <a:endCxn id="12" idx="1"/>
            </p:cNvCxnSpPr>
            <p:nvPr/>
          </p:nvCxnSpPr>
          <p:spPr>
            <a:xfrm>
              <a:off x="4735778" y="3434511"/>
              <a:ext cx="1442629" cy="2450814"/>
            </a:xfrm>
            <a:prstGeom prst="line">
              <a:avLst/>
            </a:prstGeom>
            <a:ln w="1079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6" idx="2"/>
            </p:cNvCxnSpPr>
            <p:nvPr/>
          </p:nvCxnSpPr>
          <p:spPr>
            <a:xfrm>
              <a:off x="4818185" y="3235564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1"/>
              <a:endCxn id="6" idx="5"/>
            </p:cNvCxnSpPr>
            <p:nvPr/>
          </p:nvCxnSpPr>
          <p:spPr>
            <a:xfrm flipH="1" flipV="1">
              <a:off x="6576301" y="3434511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2" idx="7"/>
            </p:cNvCxnSpPr>
            <p:nvPr/>
          </p:nvCxnSpPr>
          <p:spPr>
            <a:xfrm flipH="1">
              <a:off x="6576301" y="4864726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12" idx="0"/>
            </p:cNvCxnSpPr>
            <p:nvPr/>
          </p:nvCxnSpPr>
          <p:spPr>
            <a:xfrm>
              <a:off x="63773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5"/>
              <a:endCxn id="11" idx="1"/>
            </p:cNvCxnSpPr>
            <p:nvPr/>
          </p:nvCxnSpPr>
          <p:spPr>
            <a:xfrm>
              <a:off x="3891716" y="4864726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>
              <a:off x="48299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7" idx="3"/>
            </p:cNvCxnSpPr>
            <p:nvPr/>
          </p:nvCxnSpPr>
          <p:spPr>
            <a:xfrm flipV="1">
              <a:off x="3692769" y="3434511"/>
              <a:ext cx="645115" cy="949914"/>
            </a:xfrm>
            <a:prstGeom prst="line">
              <a:avLst/>
            </a:prstGeom>
            <a:ln w="920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7" idx="2"/>
            </p:cNvCxnSpPr>
            <p:nvPr/>
          </p:nvCxnSpPr>
          <p:spPr>
            <a:xfrm>
              <a:off x="3001108" y="3235564"/>
              <a:ext cx="1254369" cy="0"/>
            </a:xfrm>
            <a:prstGeom prst="line">
              <a:avLst/>
            </a:prstGeom>
            <a:ln w="1016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  <a:endCxn id="8" idx="3"/>
            </p:cNvCxnSpPr>
            <p:nvPr/>
          </p:nvCxnSpPr>
          <p:spPr>
            <a:xfrm flipV="1">
              <a:off x="1237905" y="3434511"/>
              <a:ext cx="1282902" cy="1032321"/>
            </a:xfrm>
            <a:prstGeom prst="line">
              <a:avLst/>
            </a:prstGeom>
            <a:ln w="952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5"/>
              <a:endCxn id="10" idx="1"/>
            </p:cNvCxnSpPr>
            <p:nvPr/>
          </p:nvCxnSpPr>
          <p:spPr>
            <a:xfrm>
              <a:off x="1237905" y="4864726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2"/>
              <a:endCxn id="10" idx="6"/>
            </p:cNvCxnSpPr>
            <p:nvPr/>
          </p:nvCxnSpPr>
          <p:spPr>
            <a:xfrm flipH="1">
              <a:off x="30011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3"/>
              <a:endCxn id="10" idx="7"/>
            </p:cNvCxnSpPr>
            <p:nvPr/>
          </p:nvCxnSpPr>
          <p:spPr>
            <a:xfrm flipH="1">
              <a:off x="2918701" y="4864726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87108" y="275526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7693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31886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6942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7706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54492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10625" y="370165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61650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12214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107367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7644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0" idx="0"/>
              <a:endCxn id="8" idx="4"/>
            </p:cNvCxnSpPr>
            <p:nvPr/>
          </p:nvCxnSpPr>
          <p:spPr>
            <a:xfrm flipV="1">
              <a:off x="27197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12758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6855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8381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26711" y="3667329"/>
              <a:ext cx="576825" cy="702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10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8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270751" y="4772349"/>
              <a:ext cx="668215" cy="5040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rgbClr val="F07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7861186" y="1373648"/>
            <a:ext cx="668215" cy="50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rgbClr val="F07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k[x]</a:t>
            </a:r>
          </a:p>
        </p:txBody>
      </p:sp>
      <p:sp>
        <p:nvSpPr>
          <p:cNvPr id="51" name="Oval 50"/>
          <p:cNvSpPr/>
          <p:nvPr/>
        </p:nvSpPr>
        <p:spPr>
          <a:xfrm>
            <a:off x="8053839" y="34562"/>
            <a:ext cx="447372" cy="447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57847" y="1326627"/>
            <a:ext cx="2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k[x] is the distance of x from the growing tree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05773" y="7412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reach x yet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87278" y="1339898"/>
            <a:ext cx="581421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Activate the </a:t>
            </a:r>
            <a:r>
              <a:rPr lang="en-US" sz="2000" b="1" dirty="0">
                <a:solidFill>
                  <a:srgbClr val="16B4A1"/>
                </a:solidFill>
              </a:rPr>
              <a:t>unreached</a:t>
            </a:r>
            <a:r>
              <a:rPr lang="en-US" dirty="0"/>
              <a:t> vertex u with the </a:t>
            </a:r>
            <a:r>
              <a:rPr lang="en-US" dirty="0">
                <a:solidFill>
                  <a:srgbClr val="F07B1A"/>
                </a:solidFill>
              </a:rPr>
              <a:t>smallest key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for each </a:t>
            </a:r>
            <a:r>
              <a:rPr lang="en-US" dirty="0">
                <a:solidFill>
                  <a:schemeClr val="accent4"/>
                </a:solidFill>
              </a:rPr>
              <a:t>of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k[v] = min( k[v], weight(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u,v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if k[v] updated, p[v] = u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Mark u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/>
              <a:t>and </a:t>
            </a:r>
            <a:r>
              <a:rPr lang="en-US" b="1" dirty="0">
                <a:solidFill>
                  <a:srgbClr val="C244C6"/>
                </a:solidFill>
              </a:rPr>
              <a:t>add (p[u],u) to MST</a:t>
            </a:r>
            <a:r>
              <a:rPr lang="en-US" b="1" dirty="0">
                <a:solidFill>
                  <a:schemeClr val="accent4"/>
                </a:solidFill>
              </a:rPr>
              <a:t>. </a:t>
            </a:r>
          </a:p>
        </p:txBody>
      </p:sp>
      <p:sp>
        <p:nvSpPr>
          <p:cNvPr id="56" name="Oval 55"/>
          <p:cNvSpPr/>
          <p:nvPr/>
        </p:nvSpPr>
        <p:spPr>
          <a:xfrm>
            <a:off x="8053839" y="407749"/>
            <a:ext cx="447372" cy="447372"/>
          </a:xfrm>
          <a:prstGeom prst="ellipse">
            <a:avLst/>
          </a:prstGeom>
          <a:pattFill prst="wdUpDiag">
            <a:fgClr>
              <a:schemeClr val="accent6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629218" y="42571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“active”</a:t>
            </a:r>
          </a:p>
        </p:txBody>
      </p:sp>
      <p:sp>
        <p:nvSpPr>
          <p:cNvPr id="52" name="Oval 51"/>
          <p:cNvSpPr/>
          <p:nvPr/>
        </p:nvSpPr>
        <p:spPr>
          <a:xfrm>
            <a:off x="8060821" y="745768"/>
            <a:ext cx="433411" cy="43341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629219" y="73536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x</a:t>
            </a:r>
          </a:p>
        </p:txBody>
      </p:sp>
      <p:sp>
        <p:nvSpPr>
          <p:cNvPr id="60" name="Oval 59"/>
          <p:cNvSpPr/>
          <p:nvPr/>
        </p:nvSpPr>
        <p:spPr>
          <a:xfrm>
            <a:off x="7637500" y="2053441"/>
            <a:ext cx="359195" cy="34282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8289334" y="2054034"/>
            <a:ext cx="359195" cy="3428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3" name="Straight Arrow Connector 62"/>
          <p:cNvCxnSpPr>
            <a:stCxn id="61" idx="2"/>
            <a:endCxn id="60" idx="6"/>
          </p:cNvCxnSpPr>
          <p:nvPr/>
        </p:nvCxnSpPr>
        <p:spPr>
          <a:xfrm flipH="1" flipV="1">
            <a:off x="7996695" y="2224855"/>
            <a:ext cx="292639" cy="59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675077" y="1992490"/>
            <a:ext cx="211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p[b] = a, meaning that a was the vertex that k[b] comes from.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595976" y="1027849"/>
            <a:ext cx="37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</a:t>
            </a:r>
            <a:r>
              <a:rPr lang="en-US" dirty="0"/>
              <a:t> all the vertices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reached: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2844312" y="3810192"/>
            <a:ext cx="1399442" cy="104029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11" idx="2"/>
          </p:cNvCxnSpPr>
          <p:nvPr/>
        </p:nvCxnSpPr>
        <p:spPr>
          <a:xfrm flipV="1">
            <a:off x="4243755" y="4850482"/>
            <a:ext cx="691661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" idx="3"/>
            <a:endCxn id="6" idx="5"/>
          </p:cNvCxnSpPr>
          <p:nvPr/>
        </p:nvCxnSpPr>
        <p:spPr>
          <a:xfrm flipH="1">
            <a:off x="4442702" y="3735573"/>
            <a:ext cx="1419183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0" idx="2"/>
            <a:endCxn id="5" idx="4"/>
          </p:cNvCxnSpPr>
          <p:nvPr/>
        </p:nvCxnSpPr>
        <p:spPr>
          <a:xfrm flipH="1" flipV="1">
            <a:off x="6060832" y="3810193"/>
            <a:ext cx="1559169" cy="2324731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" idx="3"/>
            <a:endCxn id="5" idx="5"/>
          </p:cNvCxnSpPr>
          <p:nvPr/>
        </p:nvCxnSpPr>
        <p:spPr>
          <a:xfrm flipH="1">
            <a:off x="6259779" y="3735573"/>
            <a:ext cx="1442629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1" idx="7"/>
            <a:endCxn id="5" idx="4"/>
          </p:cNvCxnSpPr>
          <p:nvPr/>
        </p:nvCxnSpPr>
        <p:spPr>
          <a:xfrm flipV="1">
            <a:off x="5415717" y="3810192"/>
            <a:ext cx="645115" cy="860144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/>
          <p:cNvCxnSpPr>
            <a:stCxn id="9" idx="5"/>
            <a:endCxn id="10" idx="3"/>
          </p:cNvCxnSpPr>
          <p:nvPr/>
        </p:nvCxnSpPr>
        <p:spPr>
          <a:xfrm>
            <a:off x="6271501" y="6315069"/>
            <a:ext cx="1430906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2" idx="2"/>
            <a:endCxn id="10" idx="0"/>
          </p:cNvCxnSpPr>
          <p:nvPr/>
        </p:nvCxnSpPr>
        <p:spPr>
          <a:xfrm flipH="1">
            <a:off x="7901355" y="4850482"/>
            <a:ext cx="1406769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8648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976" y="212142"/>
            <a:ext cx="7886700" cy="710874"/>
          </a:xfrm>
        </p:spPr>
        <p:txBody>
          <a:bodyPr>
            <a:normAutofit fontScale="90000"/>
          </a:bodyPr>
          <a:lstStyle/>
          <a:p>
            <a:r>
              <a:rPr lang="en-US" dirty="0"/>
              <a:t>Efficient implementation</a:t>
            </a:r>
            <a:br>
              <a:rPr lang="en-US" dirty="0"/>
            </a:br>
            <a:r>
              <a:rPr lang="en-US" sz="3200" dirty="0">
                <a:solidFill>
                  <a:srgbClr val="F07B1A"/>
                </a:solidFill>
              </a:rPr>
              <a:t>Every vertex has a key and a parent</a:t>
            </a:r>
            <a:endParaRPr lang="en-US" dirty="0">
              <a:solidFill>
                <a:srgbClr val="F07B1A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140" y="6215732"/>
                <a:ext cx="668215" cy="5040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/>
              <p:cNvSpPr/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7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823" y="6215732"/>
                <a:ext cx="668215" cy="5040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8" name="Group 57"/>
          <p:cNvGrpSpPr/>
          <p:nvPr/>
        </p:nvGrpSpPr>
        <p:grpSpPr>
          <a:xfrm>
            <a:off x="1794751" y="2904329"/>
            <a:ext cx="8462940" cy="3715921"/>
            <a:chOff x="270751" y="2516512"/>
            <a:chExt cx="8462940" cy="4103737"/>
          </a:xfrm>
        </p:grpSpPr>
        <p:sp>
          <p:nvSpPr>
            <p:cNvPr id="4" name="Oval 3"/>
            <p:cNvSpPr/>
            <p:nvPr/>
          </p:nvSpPr>
          <p:spPr>
            <a:xfrm>
              <a:off x="6096000" y="2954210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255477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438400" y="2954210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757604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4384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267200" y="5802918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096000" y="5802918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11415" y="4384425"/>
              <a:ext cx="562708" cy="562708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I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784123" y="4384425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7" idx="5"/>
              <a:endCxn id="12" idx="1"/>
            </p:cNvCxnSpPr>
            <p:nvPr/>
          </p:nvCxnSpPr>
          <p:spPr>
            <a:xfrm>
              <a:off x="4735778" y="3434511"/>
              <a:ext cx="1442629" cy="2450814"/>
            </a:xfrm>
            <a:prstGeom prst="line">
              <a:avLst/>
            </a:prstGeom>
            <a:ln w="1079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6"/>
              <a:endCxn id="6" idx="2"/>
            </p:cNvCxnSpPr>
            <p:nvPr/>
          </p:nvCxnSpPr>
          <p:spPr>
            <a:xfrm>
              <a:off x="4818185" y="3235564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4" idx="1"/>
              <a:endCxn id="6" idx="5"/>
            </p:cNvCxnSpPr>
            <p:nvPr/>
          </p:nvCxnSpPr>
          <p:spPr>
            <a:xfrm flipH="1" flipV="1">
              <a:off x="6576301" y="3434511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4" idx="3"/>
              <a:endCxn id="12" idx="7"/>
            </p:cNvCxnSpPr>
            <p:nvPr/>
          </p:nvCxnSpPr>
          <p:spPr>
            <a:xfrm flipH="1">
              <a:off x="6576301" y="4864726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12" idx="0"/>
            </p:cNvCxnSpPr>
            <p:nvPr/>
          </p:nvCxnSpPr>
          <p:spPr>
            <a:xfrm>
              <a:off x="63773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3" idx="5"/>
              <a:endCxn id="11" idx="1"/>
            </p:cNvCxnSpPr>
            <p:nvPr/>
          </p:nvCxnSpPr>
          <p:spPr>
            <a:xfrm>
              <a:off x="3891716" y="4864726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1" idx="6"/>
              <a:endCxn id="12" idx="2"/>
            </p:cNvCxnSpPr>
            <p:nvPr/>
          </p:nvCxnSpPr>
          <p:spPr>
            <a:xfrm>
              <a:off x="48299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3" idx="0"/>
              <a:endCxn id="7" idx="3"/>
            </p:cNvCxnSpPr>
            <p:nvPr/>
          </p:nvCxnSpPr>
          <p:spPr>
            <a:xfrm flipV="1">
              <a:off x="3692769" y="3434511"/>
              <a:ext cx="645115" cy="949914"/>
            </a:xfrm>
            <a:prstGeom prst="line">
              <a:avLst/>
            </a:prstGeom>
            <a:ln w="920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8" idx="6"/>
              <a:endCxn id="7" idx="2"/>
            </p:cNvCxnSpPr>
            <p:nvPr/>
          </p:nvCxnSpPr>
          <p:spPr>
            <a:xfrm>
              <a:off x="3001108" y="3235564"/>
              <a:ext cx="1254369" cy="0"/>
            </a:xfrm>
            <a:prstGeom prst="line">
              <a:avLst/>
            </a:prstGeom>
            <a:ln w="1016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9" idx="7"/>
              <a:endCxn id="8" idx="3"/>
            </p:cNvCxnSpPr>
            <p:nvPr/>
          </p:nvCxnSpPr>
          <p:spPr>
            <a:xfrm flipV="1">
              <a:off x="1237905" y="3434511"/>
              <a:ext cx="1282902" cy="1032321"/>
            </a:xfrm>
            <a:prstGeom prst="line">
              <a:avLst/>
            </a:prstGeom>
            <a:ln w="9525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9" idx="5"/>
              <a:endCxn id="10" idx="1"/>
            </p:cNvCxnSpPr>
            <p:nvPr/>
          </p:nvCxnSpPr>
          <p:spPr>
            <a:xfrm>
              <a:off x="1237905" y="4864726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2"/>
              <a:endCxn id="10" idx="6"/>
            </p:cNvCxnSpPr>
            <p:nvPr/>
          </p:nvCxnSpPr>
          <p:spPr>
            <a:xfrm flipH="1">
              <a:off x="3001108" y="6084272"/>
              <a:ext cx="1266092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3"/>
              <a:endCxn id="10" idx="7"/>
            </p:cNvCxnSpPr>
            <p:nvPr/>
          </p:nvCxnSpPr>
          <p:spPr>
            <a:xfrm flipH="1">
              <a:off x="2918701" y="4864726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287108" y="275526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151077" y="347693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244861" y="531886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65631" y="436942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87108" y="407706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40389" y="5654492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10625" y="370165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470031" y="561650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54191" y="5122143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20661" y="5107367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436250" y="5276441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0" idx="0"/>
              <a:endCxn id="8" idx="4"/>
            </p:cNvCxnSpPr>
            <p:nvPr/>
          </p:nvCxnSpPr>
          <p:spPr>
            <a:xfrm flipV="1">
              <a:off x="2719754" y="3516918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736994" y="4127580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70385" y="2768558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483315" y="3583814"/>
              <a:ext cx="785446" cy="509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26711" y="3667329"/>
              <a:ext cx="576825" cy="70209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/>
                <p:cNvSpPr/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7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353" y="2614242"/>
                  <a:ext cx="668215" cy="50409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10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5476" y="3997218"/>
                  <a:ext cx="668215" cy="50409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0446" y="6116157"/>
                  <a:ext cx="668215" cy="50409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8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107" y="2516512"/>
                  <a:ext cx="668215" cy="50409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50800">
                  <a:solidFill>
                    <a:srgbClr val="F07B1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4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0509" y="2575629"/>
                  <a:ext cx="668215" cy="50409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  <a:ln w="50800">
                  <a:solidFill>
                    <a:srgbClr val="F07B1A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Rectangle 48"/>
            <p:cNvSpPr/>
            <p:nvPr/>
          </p:nvSpPr>
          <p:spPr>
            <a:xfrm>
              <a:off x="270751" y="4772349"/>
              <a:ext cx="668215" cy="5040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50800">
              <a:solidFill>
                <a:srgbClr val="F07B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7861186" y="1373648"/>
            <a:ext cx="668215" cy="504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50800">
            <a:solidFill>
              <a:srgbClr val="F07B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k[x]</a:t>
            </a:r>
          </a:p>
        </p:txBody>
      </p:sp>
      <p:sp>
        <p:nvSpPr>
          <p:cNvPr id="51" name="Oval 50"/>
          <p:cNvSpPr/>
          <p:nvPr/>
        </p:nvSpPr>
        <p:spPr>
          <a:xfrm>
            <a:off x="8053839" y="34562"/>
            <a:ext cx="447372" cy="44737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557847" y="1326627"/>
            <a:ext cx="211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k[x] is the distance of x from the growing tree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05773" y="7412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Can’t reach x yet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987278" y="1339898"/>
            <a:ext cx="581421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Activate the </a:t>
            </a:r>
            <a:r>
              <a:rPr lang="en-US" sz="2000" b="1" dirty="0">
                <a:solidFill>
                  <a:srgbClr val="16B4A1"/>
                </a:solidFill>
              </a:rPr>
              <a:t>unreached</a:t>
            </a:r>
            <a:r>
              <a:rPr lang="en-US" dirty="0"/>
              <a:t> vertex u with the </a:t>
            </a:r>
            <a:r>
              <a:rPr lang="en-US" dirty="0">
                <a:solidFill>
                  <a:srgbClr val="F07B1A"/>
                </a:solidFill>
              </a:rPr>
              <a:t>smallest key</a:t>
            </a:r>
            <a:r>
              <a:rPr lang="en-US" dirty="0"/>
              <a:t>.</a:t>
            </a:r>
          </a:p>
          <a:p>
            <a:pPr marL="285750" indent="-285750">
              <a:buFont typeface="Arial" charset="0"/>
              <a:buChar char="•"/>
            </a:pPr>
            <a:r>
              <a:rPr lang="en-US" b="1" dirty="0">
                <a:solidFill>
                  <a:schemeClr val="accent4"/>
                </a:solidFill>
              </a:rPr>
              <a:t>for each </a:t>
            </a:r>
            <a:r>
              <a:rPr lang="en-US" dirty="0">
                <a:solidFill>
                  <a:schemeClr val="accent4"/>
                </a:solidFill>
              </a:rPr>
              <a:t>of u’s neighbors v: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k[v] = min( k[v], weight(</a:t>
            </a:r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u,v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) 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if k[v] updated, p[v] = u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Mark u as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en-US" dirty="0"/>
              <a:t>and </a:t>
            </a:r>
            <a:r>
              <a:rPr lang="en-US" b="1" dirty="0">
                <a:solidFill>
                  <a:srgbClr val="C244C6"/>
                </a:solidFill>
              </a:rPr>
              <a:t>add (p[u],u) to MST</a:t>
            </a:r>
            <a:r>
              <a:rPr lang="en-US" b="1" dirty="0">
                <a:solidFill>
                  <a:schemeClr val="accent4"/>
                </a:solidFill>
              </a:rPr>
              <a:t>. </a:t>
            </a:r>
          </a:p>
        </p:txBody>
      </p:sp>
      <p:sp>
        <p:nvSpPr>
          <p:cNvPr id="56" name="Oval 55"/>
          <p:cNvSpPr/>
          <p:nvPr/>
        </p:nvSpPr>
        <p:spPr>
          <a:xfrm>
            <a:off x="8053839" y="407749"/>
            <a:ext cx="447372" cy="447372"/>
          </a:xfrm>
          <a:prstGeom prst="ellipse">
            <a:avLst/>
          </a:prstGeom>
          <a:pattFill prst="wdUpDiag">
            <a:fgClr>
              <a:schemeClr val="accent6"/>
            </a:fgClr>
            <a:bgClr>
              <a:schemeClr val="bg1"/>
            </a:bgClr>
          </a:patt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629218" y="425710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is “active”</a:t>
            </a:r>
          </a:p>
        </p:txBody>
      </p:sp>
      <p:sp>
        <p:nvSpPr>
          <p:cNvPr id="52" name="Oval 51"/>
          <p:cNvSpPr/>
          <p:nvPr/>
        </p:nvSpPr>
        <p:spPr>
          <a:xfrm>
            <a:off x="8060821" y="745768"/>
            <a:ext cx="433411" cy="433411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x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629219" y="735366"/>
            <a:ext cx="1981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reach x</a:t>
            </a:r>
          </a:p>
        </p:txBody>
      </p:sp>
      <p:sp>
        <p:nvSpPr>
          <p:cNvPr id="60" name="Oval 59"/>
          <p:cNvSpPr/>
          <p:nvPr/>
        </p:nvSpPr>
        <p:spPr>
          <a:xfrm>
            <a:off x="7637500" y="2053441"/>
            <a:ext cx="359195" cy="342827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8289334" y="2054034"/>
            <a:ext cx="359195" cy="34282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63" name="Straight Arrow Connector 62"/>
          <p:cNvCxnSpPr>
            <a:stCxn id="61" idx="2"/>
            <a:endCxn id="60" idx="6"/>
          </p:cNvCxnSpPr>
          <p:nvPr/>
        </p:nvCxnSpPr>
        <p:spPr>
          <a:xfrm flipH="1" flipV="1">
            <a:off x="7996695" y="2224855"/>
            <a:ext cx="292639" cy="593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675077" y="1992490"/>
            <a:ext cx="2110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p[b] = a, meaning that a was the vertex that k[b] comes from.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595976" y="1027849"/>
            <a:ext cx="3715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Until</a:t>
            </a:r>
            <a:r>
              <a:rPr lang="en-US" dirty="0"/>
              <a:t> all the vertices are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reached: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2844312" y="3810192"/>
            <a:ext cx="1399442" cy="104029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11" idx="2"/>
          </p:cNvCxnSpPr>
          <p:nvPr/>
        </p:nvCxnSpPr>
        <p:spPr>
          <a:xfrm flipV="1">
            <a:off x="4243755" y="4850482"/>
            <a:ext cx="691661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" idx="3"/>
            <a:endCxn id="6" idx="5"/>
          </p:cNvCxnSpPr>
          <p:nvPr/>
        </p:nvCxnSpPr>
        <p:spPr>
          <a:xfrm flipH="1">
            <a:off x="4442702" y="3735573"/>
            <a:ext cx="1419183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0" idx="2"/>
            <a:endCxn id="5" idx="4"/>
          </p:cNvCxnSpPr>
          <p:nvPr/>
        </p:nvCxnSpPr>
        <p:spPr>
          <a:xfrm flipH="1" flipV="1">
            <a:off x="6060832" y="3810193"/>
            <a:ext cx="1559169" cy="2324731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" idx="3"/>
            <a:endCxn id="5" idx="5"/>
          </p:cNvCxnSpPr>
          <p:nvPr/>
        </p:nvCxnSpPr>
        <p:spPr>
          <a:xfrm flipH="1">
            <a:off x="6259779" y="3735573"/>
            <a:ext cx="1442629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1" idx="7"/>
            <a:endCxn id="5" idx="4"/>
          </p:cNvCxnSpPr>
          <p:nvPr/>
        </p:nvCxnSpPr>
        <p:spPr>
          <a:xfrm flipV="1">
            <a:off x="5415717" y="3810192"/>
            <a:ext cx="645115" cy="860144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0800">
                <a:solidFill>
                  <a:srgbClr val="F07B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931" y="4703963"/>
                <a:ext cx="668215" cy="50409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50800">
                <a:solidFill>
                  <a:srgbClr val="F07B1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/>
          <p:cNvCxnSpPr>
            <a:stCxn id="9" idx="5"/>
            <a:endCxn id="10" idx="3"/>
          </p:cNvCxnSpPr>
          <p:nvPr/>
        </p:nvCxnSpPr>
        <p:spPr>
          <a:xfrm>
            <a:off x="6271501" y="6315069"/>
            <a:ext cx="1430906" cy="0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2" idx="2"/>
            <a:endCxn id="10" idx="0"/>
          </p:cNvCxnSpPr>
          <p:nvPr/>
        </p:nvCxnSpPr>
        <p:spPr>
          <a:xfrm flipH="1">
            <a:off x="7901355" y="4850482"/>
            <a:ext cx="1406769" cy="1029676"/>
          </a:xfrm>
          <a:prstGeom prst="straightConnector1">
            <a:avLst/>
          </a:prstGeom>
          <a:ln w="19050">
            <a:solidFill>
              <a:srgbClr val="7030A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>
            <a:off x="3534510" y="5403435"/>
            <a:ext cx="3557953" cy="121681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5233174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One thing that is similar:</a:t>
            </a:r>
            <a:br>
              <a:rPr lang="en-US" dirty="0"/>
            </a:br>
            <a:r>
              <a:rPr lang="en-US" dirty="0"/>
              <a:t>Running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825625"/>
            <a:ext cx="8321386" cy="4351338"/>
          </a:xfrm>
        </p:spPr>
        <p:txBody>
          <a:bodyPr/>
          <a:lstStyle/>
          <a:p>
            <a:pPr lvl="1"/>
            <a:r>
              <a:rPr lang="en-US" dirty="0">
                <a:solidFill>
                  <a:schemeClr val="accent4"/>
                </a:solidFill>
              </a:rPr>
              <a:t>O(</a:t>
            </a:r>
            <a:r>
              <a:rPr lang="en-US" dirty="0" err="1">
                <a:solidFill>
                  <a:schemeClr val="accent4"/>
                </a:solidFill>
              </a:rPr>
              <a:t>mlog</a:t>
            </a:r>
            <a:r>
              <a:rPr lang="en-US" dirty="0">
                <a:solidFill>
                  <a:schemeClr val="accent4"/>
                </a:solidFill>
              </a:rPr>
              <a:t>(n)) using a Red-Black tree as a priority queue.</a:t>
            </a:r>
          </a:p>
          <a:p>
            <a:pPr lvl="1"/>
            <a:endParaRPr lang="en-US" dirty="0">
              <a:solidFill>
                <a:srgbClr val="F07B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5003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Does it work?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That is, does it actually return a MST?</a:t>
            </a:r>
            <a:endParaRPr lang="en-US" sz="4000" b="1" dirty="0">
              <a:solidFill>
                <a:schemeClr val="accent4"/>
              </a:solidFill>
            </a:endParaRPr>
          </a:p>
          <a:p>
            <a:pPr lvl="2"/>
            <a:r>
              <a:rPr lang="en-US" sz="3600" b="1" dirty="0">
                <a:solidFill>
                  <a:srgbClr val="F07B1A"/>
                </a:solidFill>
              </a:rPr>
              <a:t>Yes!</a:t>
            </a:r>
          </a:p>
          <a:p>
            <a:pPr lvl="1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we actually implement this?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pseudocode above says “</a:t>
            </a:r>
            <a:r>
              <a:rPr lang="en-US" dirty="0" err="1">
                <a:solidFill>
                  <a:schemeClr val="accent4"/>
                </a:solidFill>
              </a:rPr>
              <a:t>slowPrim</a:t>
            </a:r>
            <a:r>
              <a:rPr lang="en-US" dirty="0">
                <a:solidFill>
                  <a:schemeClr val="accent4"/>
                </a:solidFill>
              </a:rPr>
              <a:t>”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endParaRPr lang="en-US" sz="3200" b="1" dirty="0">
              <a:solidFill>
                <a:schemeClr val="accent4"/>
              </a:solidFill>
            </a:endParaRPr>
          </a:p>
          <a:p>
            <a:pPr marL="914400" lvl="2" indent="0">
              <a:buNone/>
            </a:pPr>
            <a:endParaRPr lang="en-US" sz="3200" b="1" dirty="0">
              <a:solidFill>
                <a:srgbClr val="F07B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4956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1BCC0-6692-4E90-9FD4-6C546160A8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Kruskal Algorithm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7884F8-EBB5-43B1-972C-2C41E2D038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Minimum Spanning Tree</a:t>
            </a:r>
          </a:p>
        </p:txBody>
      </p:sp>
    </p:spTree>
    <p:extLst>
      <p:ext uri="{BB962C8B-B14F-4D97-AF65-F5344CB8AC3E}">
        <p14:creationId xmlns:p14="http://schemas.microsoft.com/office/powerpoint/2010/main" val="32385345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That’s not the only greedy algorithm</a:t>
            </a:r>
            <a:br>
              <a:rPr lang="en-US" dirty="0"/>
            </a:br>
            <a:r>
              <a:rPr lang="en-US" sz="2800" dirty="0">
                <a:solidFill>
                  <a:schemeClr val="accent4"/>
                </a:solidFill>
              </a:rPr>
              <a:t>what if we just always take the cheapest edge?</a:t>
            </a:r>
            <a:br>
              <a:rPr lang="en-US" sz="2800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whether or not it’s connected to what we have so far?</a:t>
            </a:r>
          </a:p>
        </p:txBody>
      </p:sp>
      <p:sp>
        <p:nvSpPr>
          <p:cNvPr id="4" name="Oval 3"/>
          <p:cNvSpPr/>
          <p:nvPr/>
        </p:nvSpPr>
        <p:spPr>
          <a:xfrm>
            <a:off x="7690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849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4032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351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032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861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90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5005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78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6330117" y="3012485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6412524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8170640" y="3012486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8170640" y="4442701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7971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5486055" y="4442701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6424246" y="5662246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5287108" y="3012485"/>
            <a:ext cx="645115" cy="9499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4595447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2832243" y="3012486"/>
            <a:ext cx="1282902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2832243" y="4442701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4595446" y="5662246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4513040" y="4442701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81446" y="233323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45415" y="30549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39199" y="489684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59969" y="394739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1446" y="36550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4727" y="523246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0437" y="33443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4369" y="519447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8529" y="470011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4999" y="46853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30588" y="485441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4314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31332" y="370555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64723" y="234653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77653" y="31617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8576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That’s not the only greedy algorithm</a:t>
            </a:r>
            <a:br>
              <a:rPr lang="en-US" dirty="0"/>
            </a:br>
            <a:r>
              <a:rPr lang="en-US" sz="2800" dirty="0">
                <a:solidFill>
                  <a:schemeClr val="accent4"/>
                </a:solidFill>
              </a:rPr>
              <a:t>what if we just always take the cheapest edge?</a:t>
            </a:r>
            <a:br>
              <a:rPr lang="en-US" sz="2800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whether or not it’s connected to what we have so far?</a:t>
            </a:r>
          </a:p>
        </p:txBody>
      </p:sp>
      <p:sp>
        <p:nvSpPr>
          <p:cNvPr id="4" name="Oval 3"/>
          <p:cNvSpPr/>
          <p:nvPr/>
        </p:nvSpPr>
        <p:spPr>
          <a:xfrm>
            <a:off x="7690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849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4032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351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032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861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90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5005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78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6330117" y="3012485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6412524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8170640" y="3012486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8170640" y="4442701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7971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5486055" y="4442701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6424246" y="5662246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5287108" y="3012485"/>
            <a:ext cx="645115" cy="9499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4595447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2832243" y="3012486"/>
            <a:ext cx="1282902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2832243" y="4442701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4595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4513040" y="4442701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81446" y="233323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45415" y="30549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39199" y="489684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59969" y="394739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1446" y="36550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4727" y="523246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0437" y="33443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4369" y="519447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8529" y="470011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4999" y="46853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30588" y="485441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4314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31332" y="370555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64723" y="234653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77653" y="31617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72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MSTs?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design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Connecting cities with roads/electricity/telephone/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endParaRPr lang="en-US" dirty="0"/>
          </a:p>
          <a:p>
            <a:r>
              <a:rPr lang="en-US" dirty="0"/>
              <a:t>cluster analysis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eg</a:t>
            </a:r>
            <a:r>
              <a:rPr lang="en-US" dirty="0">
                <a:solidFill>
                  <a:schemeClr val="accent4"/>
                </a:solidFill>
              </a:rPr>
              <a:t>, genetic distance</a:t>
            </a:r>
          </a:p>
          <a:p>
            <a:r>
              <a:rPr lang="en-US" dirty="0"/>
              <a:t>image processing</a:t>
            </a:r>
          </a:p>
          <a:p>
            <a:pPr lvl="1"/>
            <a:r>
              <a:rPr lang="en-US" dirty="0" err="1">
                <a:solidFill>
                  <a:schemeClr val="accent4"/>
                </a:solidFill>
              </a:rPr>
              <a:t>eg</a:t>
            </a:r>
            <a:r>
              <a:rPr lang="en-US" dirty="0">
                <a:solidFill>
                  <a:schemeClr val="accent4"/>
                </a:solidFill>
              </a:rPr>
              <a:t>, image segmentation</a:t>
            </a:r>
          </a:p>
          <a:p>
            <a:r>
              <a:rPr lang="en-US" dirty="0"/>
              <a:t>Useful primitive 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for other graph </a:t>
            </a:r>
            <a:r>
              <a:rPr lang="en-US" dirty="0" err="1">
                <a:solidFill>
                  <a:schemeClr val="accent4"/>
                </a:solidFill>
              </a:rPr>
              <a:t>algs</a:t>
            </a:r>
            <a:endParaRPr lang="en-US" dirty="0">
              <a:solidFill>
                <a:schemeClr val="accent4"/>
              </a:solidFill>
            </a:endParaRPr>
          </a:p>
          <a:p>
            <a:endParaRPr lang="en-US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021" y="3028721"/>
            <a:ext cx="4345408" cy="30133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00800" y="6176964"/>
            <a:ext cx="43609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Figure 2: Fully parsimonious minimal spanning tree of 933 SNPs for 282 isolates of </a:t>
            </a:r>
            <a:r>
              <a:rPr lang="en-US" sz="700" i="1" dirty="0"/>
              <a:t>Y. </a:t>
            </a:r>
            <a:r>
              <a:rPr lang="en-US" sz="700" i="1" dirty="0" err="1"/>
              <a:t>pestis</a:t>
            </a:r>
            <a:r>
              <a:rPr lang="en-US" sz="700" dirty="0"/>
              <a:t> colored by location.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96865" y="6311900"/>
            <a:ext cx="38217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Morelli et al. Nature genetics 2010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584" y="1"/>
            <a:ext cx="2198781" cy="21987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0124" y="5557106"/>
            <a:ext cx="2174939" cy="1239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964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That’s not the only greedy algorithm</a:t>
            </a:r>
            <a:br>
              <a:rPr lang="en-US" dirty="0"/>
            </a:br>
            <a:r>
              <a:rPr lang="en-US" sz="2800" dirty="0">
                <a:solidFill>
                  <a:schemeClr val="accent4"/>
                </a:solidFill>
              </a:rPr>
              <a:t>what if we just always take the cheapest edge?</a:t>
            </a:r>
            <a:br>
              <a:rPr lang="en-US" sz="2800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whether or not it’s connected to what we have so far?</a:t>
            </a:r>
          </a:p>
        </p:txBody>
      </p:sp>
      <p:sp>
        <p:nvSpPr>
          <p:cNvPr id="4" name="Oval 3"/>
          <p:cNvSpPr/>
          <p:nvPr/>
        </p:nvSpPr>
        <p:spPr>
          <a:xfrm>
            <a:off x="7690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849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4032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351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032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861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90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5005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78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6330117" y="3012485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6412524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8170640" y="3012486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8170640" y="4442701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7971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5486055" y="4442701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6424246" y="5662246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5287108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4595447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2832243" y="3012486"/>
            <a:ext cx="1282902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2832243" y="4442701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4595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4513040" y="4442701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81446" y="233323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45415" y="30549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39199" y="489684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59969" y="394739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1446" y="36550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4727" y="523246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0437" y="33443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4369" y="519447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8529" y="470011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4999" y="46853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30588" y="485441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4314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31332" y="370555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64723" y="234653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77653" y="31617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6509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That’s not the only greedy algorithm</a:t>
            </a:r>
            <a:br>
              <a:rPr lang="en-US" dirty="0"/>
            </a:br>
            <a:r>
              <a:rPr lang="en-US" sz="2800" dirty="0">
                <a:solidFill>
                  <a:schemeClr val="accent4"/>
                </a:solidFill>
              </a:rPr>
              <a:t>what if we just always take the cheapest edge?</a:t>
            </a:r>
            <a:br>
              <a:rPr lang="en-US" sz="2800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whether or not it’s connected to what we have so far?</a:t>
            </a:r>
          </a:p>
        </p:txBody>
      </p:sp>
      <p:sp>
        <p:nvSpPr>
          <p:cNvPr id="4" name="Oval 3"/>
          <p:cNvSpPr/>
          <p:nvPr/>
        </p:nvSpPr>
        <p:spPr>
          <a:xfrm>
            <a:off x="7690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849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4032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351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032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861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90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5005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78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6330117" y="3012485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6412524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8170640" y="3012486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8170640" y="4442701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7971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5486055" y="4442701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6424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5287108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4595447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2832243" y="3012486"/>
            <a:ext cx="1282902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2832243" y="4442701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4595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4513040" y="4442701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81446" y="233323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45415" y="30549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39199" y="489684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59969" y="394739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1446" y="36550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4727" y="523246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0437" y="33443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4369" y="519447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8529" y="470011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4999" y="46853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30588" y="485441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4314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31332" y="370555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64723" y="234653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77653" y="31617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8545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That’s not the only greedy algorithm</a:t>
            </a:r>
            <a:br>
              <a:rPr lang="en-US" dirty="0"/>
            </a:br>
            <a:r>
              <a:rPr lang="en-US" sz="2800" dirty="0">
                <a:solidFill>
                  <a:schemeClr val="accent4"/>
                </a:solidFill>
              </a:rPr>
              <a:t>what if we just always take the cheapest edge?</a:t>
            </a:r>
            <a:br>
              <a:rPr lang="en-US" sz="2800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whether or not it’s connected to what we have so far?</a:t>
            </a:r>
          </a:p>
        </p:txBody>
      </p:sp>
      <p:sp>
        <p:nvSpPr>
          <p:cNvPr id="4" name="Oval 3"/>
          <p:cNvSpPr/>
          <p:nvPr/>
        </p:nvSpPr>
        <p:spPr>
          <a:xfrm>
            <a:off x="7690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849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4032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351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032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861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90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5005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78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6330117" y="3012485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6412524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8170640" y="3012486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8170640" y="4442701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7971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5486055" y="4442701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6424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5287108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4595447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2832243" y="3012486"/>
            <a:ext cx="1282902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2832243" y="4442701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4595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4513040" y="4442701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81446" y="233323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45415" y="30549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39199" y="489684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59969" y="394739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1446" y="36550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4727" y="523246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0437" y="33443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4369" y="519447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8529" y="470011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4999" y="46853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30588" y="485441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4314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31332" y="370555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64723" y="234653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77653" y="31617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6258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That’s not the only greedy algorithm</a:t>
            </a:r>
            <a:br>
              <a:rPr lang="en-US" dirty="0"/>
            </a:br>
            <a:r>
              <a:rPr lang="en-US" sz="2800" dirty="0">
                <a:solidFill>
                  <a:schemeClr val="accent4"/>
                </a:solidFill>
              </a:rPr>
              <a:t>what if we just always take the cheapest edge?</a:t>
            </a:r>
            <a:br>
              <a:rPr lang="en-US" sz="2800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whether or not it’s connected to what we have so far?</a:t>
            </a:r>
          </a:p>
        </p:txBody>
      </p:sp>
      <p:sp>
        <p:nvSpPr>
          <p:cNvPr id="4" name="Oval 3"/>
          <p:cNvSpPr/>
          <p:nvPr/>
        </p:nvSpPr>
        <p:spPr>
          <a:xfrm>
            <a:off x="7690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849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4032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351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032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861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90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5005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78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6330117" y="3012485"/>
            <a:ext cx="1442629" cy="24508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6412524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8170640" y="3012486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8170640" y="4442701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7971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5486055" y="4442701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6424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5287108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4595447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2832243" y="3012486"/>
            <a:ext cx="1282902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2832243" y="4442701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4595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4513040" y="4442701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81446" y="233323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45415" y="30549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39199" y="489684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59969" y="394739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1446" y="36550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4727" y="523246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0437" y="33443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4369" y="519447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8529" y="470011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4999" y="46853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30588" y="485441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4314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31332" y="370555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64723" y="234653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77653" y="31617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370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That’s not the only greedy algorithm</a:t>
            </a:r>
            <a:br>
              <a:rPr lang="en-US" dirty="0"/>
            </a:br>
            <a:r>
              <a:rPr lang="en-US" sz="2800" dirty="0">
                <a:solidFill>
                  <a:schemeClr val="accent4"/>
                </a:solidFill>
              </a:rPr>
              <a:t>what if we just always take the cheapest edge?</a:t>
            </a:r>
            <a:br>
              <a:rPr lang="en-US" sz="2800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whether or not it’s connected to what we have so far?</a:t>
            </a:r>
          </a:p>
        </p:txBody>
      </p:sp>
      <p:sp>
        <p:nvSpPr>
          <p:cNvPr id="4" name="Oval 3"/>
          <p:cNvSpPr/>
          <p:nvPr/>
        </p:nvSpPr>
        <p:spPr>
          <a:xfrm>
            <a:off x="7690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849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4032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351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032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861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90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5005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78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6330117" y="3012485"/>
            <a:ext cx="1442629" cy="24508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6412524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8170640" y="3012486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8170640" y="4442701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7971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5486055" y="4442701"/>
            <a:ext cx="457891" cy="1020599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6424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5287108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4595447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2832243" y="3012486"/>
            <a:ext cx="1282902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2832243" y="4442701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4595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4513040" y="4442701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81446" y="233323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45415" y="30549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39199" y="489684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59969" y="394739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1446" y="36550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4727" y="523246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0437" y="33443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4369" y="519447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8529" y="470011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4999" y="46853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30588" y="485441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4314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31332" y="370555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64723" y="234653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77653" y="31617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rot="989855">
            <a:off x="5547601" y="4477949"/>
            <a:ext cx="14243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!!!!!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862646" y="1693965"/>
            <a:ext cx="2284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That won’t cause a cycle</a:t>
            </a:r>
          </a:p>
        </p:txBody>
      </p:sp>
      <p:sp>
        <p:nvSpPr>
          <p:cNvPr id="42" name="Freeform 41"/>
          <p:cNvSpPr/>
          <p:nvPr/>
        </p:nvSpPr>
        <p:spPr>
          <a:xfrm>
            <a:off x="8546124" y="919423"/>
            <a:ext cx="1726669" cy="792147"/>
          </a:xfrm>
          <a:custGeom>
            <a:avLst/>
            <a:gdLst>
              <a:gd name="connsiteX0" fmla="*/ 1617785 w 1726669"/>
              <a:gd name="connsiteY0" fmla="*/ 792147 h 792147"/>
              <a:gd name="connsiteX1" fmla="*/ 1699846 w 1726669"/>
              <a:gd name="connsiteY1" fmla="*/ 346670 h 792147"/>
              <a:gd name="connsiteX2" fmla="*/ 1207477 w 1726669"/>
              <a:gd name="connsiteY2" fmla="*/ 6701 h 792147"/>
              <a:gd name="connsiteX3" fmla="*/ 0 w 1726669"/>
              <a:gd name="connsiteY3" fmla="*/ 112209 h 792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6669" h="792147">
                <a:moveTo>
                  <a:pt x="1617785" y="792147"/>
                </a:moveTo>
                <a:cubicBezTo>
                  <a:pt x="1693008" y="634862"/>
                  <a:pt x="1768231" y="477578"/>
                  <a:pt x="1699846" y="346670"/>
                </a:cubicBezTo>
                <a:cubicBezTo>
                  <a:pt x="1631461" y="215762"/>
                  <a:pt x="1490785" y="45778"/>
                  <a:pt x="1207477" y="6701"/>
                </a:cubicBezTo>
                <a:cubicBezTo>
                  <a:pt x="924169" y="-32376"/>
                  <a:pt x="0" y="112209"/>
                  <a:pt x="0" y="112209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033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1" grpId="0"/>
      <p:bldP spid="4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That’s not the only greedy algorithm</a:t>
            </a:r>
            <a:br>
              <a:rPr lang="en-US" dirty="0"/>
            </a:br>
            <a:r>
              <a:rPr lang="en-US" sz="2800" dirty="0">
                <a:solidFill>
                  <a:schemeClr val="accent4"/>
                </a:solidFill>
              </a:rPr>
              <a:t>what if we just always take the cheapest edge?</a:t>
            </a:r>
            <a:br>
              <a:rPr lang="en-US" sz="2800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whether or not it’s connected to what we have so far?</a:t>
            </a:r>
          </a:p>
        </p:txBody>
      </p:sp>
      <p:sp>
        <p:nvSpPr>
          <p:cNvPr id="4" name="Oval 3"/>
          <p:cNvSpPr/>
          <p:nvPr/>
        </p:nvSpPr>
        <p:spPr>
          <a:xfrm>
            <a:off x="7690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849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4032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351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032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861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90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5005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78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6330117" y="3012485"/>
            <a:ext cx="1442629" cy="24508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6412524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8170640" y="3012486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8170640" y="4442701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7971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5486055" y="4442701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6424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5287108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4595447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2832243" y="3012486"/>
            <a:ext cx="1282902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2832243" y="4442701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4595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4513040" y="4442701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81446" y="233323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45415" y="30549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39199" y="489684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59969" y="394739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1446" y="36550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4727" y="523246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0437" y="33443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4369" y="519447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8529" y="470011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4999" y="46853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30588" y="485441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4314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31332" y="370555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64723" y="234653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77653" y="31617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862646" y="1693965"/>
            <a:ext cx="2284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That won’t cause a cycle</a:t>
            </a:r>
          </a:p>
        </p:txBody>
      </p:sp>
      <p:sp>
        <p:nvSpPr>
          <p:cNvPr id="42" name="Freeform 41"/>
          <p:cNvSpPr/>
          <p:nvPr/>
        </p:nvSpPr>
        <p:spPr>
          <a:xfrm>
            <a:off x="8546124" y="919423"/>
            <a:ext cx="1726669" cy="792147"/>
          </a:xfrm>
          <a:custGeom>
            <a:avLst/>
            <a:gdLst>
              <a:gd name="connsiteX0" fmla="*/ 1617785 w 1726669"/>
              <a:gd name="connsiteY0" fmla="*/ 792147 h 792147"/>
              <a:gd name="connsiteX1" fmla="*/ 1699846 w 1726669"/>
              <a:gd name="connsiteY1" fmla="*/ 346670 h 792147"/>
              <a:gd name="connsiteX2" fmla="*/ 1207477 w 1726669"/>
              <a:gd name="connsiteY2" fmla="*/ 6701 h 792147"/>
              <a:gd name="connsiteX3" fmla="*/ 0 w 1726669"/>
              <a:gd name="connsiteY3" fmla="*/ 112209 h 792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6669" h="792147">
                <a:moveTo>
                  <a:pt x="1617785" y="792147"/>
                </a:moveTo>
                <a:cubicBezTo>
                  <a:pt x="1693008" y="634862"/>
                  <a:pt x="1768231" y="477578"/>
                  <a:pt x="1699846" y="346670"/>
                </a:cubicBezTo>
                <a:cubicBezTo>
                  <a:pt x="1631461" y="215762"/>
                  <a:pt x="1490785" y="45778"/>
                  <a:pt x="1207477" y="6701"/>
                </a:cubicBezTo>
                <a:cubicBezTo>
                  <a:pt x="924169" y="-32376"/>
                  <a:pt x="0" y="112209"/>
                  <a:pt x="0" y="112209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669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That’s not the only greedy algorithm</a:t>
            </a:r>
            <a:br>
              <a:rPr lang="en-US" dirty="0"/>
            </a:br>
            <a:r>
              <a:rPr lang="en-US" sz="2800" dirty="0">
                <a:solidFill>
                  <a:schemeClr val="accent4"/>
                </a:solidFill>
              </a:rPr>
              <a:t>what if we just always take the cheapest edge?</a:t>
            </a:r>
            <a:br>
              <a:rPr lang="en-US" sz="2800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whether or not it’s connected to what we have so far?</a:t>
            </a:r>
          </a:p>
        </p:txBody>
      </p:sp>
      <p:sp>
        <p:nvSpPr>
          <p:cNvPr id="4" name="Oval 3"/>
          <p:cNvSpPr/>
          <p:nvPr/>
        </p:nvSpPr>
        <p:spPr>
          <a:xfrm>
            <a:off x="7690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849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4032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351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032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861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90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5005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78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6330117" y="3012485"/>
            <a:ext cx="1442629" cy="24508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6412524" y="2813538"/>
            <a:ext cx="127781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8170640" y="3012486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8170640" y="4442701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7971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5486055" y="4442701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6424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5287108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4595447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2832243" y="3012486"/>
            <a:ext cx="1282902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2832243" y="4442701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4595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4513040" y="4442701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81446" y="233323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45415" y="30549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39199" y="489684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59969" y="394739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1446" y="36550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4727" y="523246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0437" y="33443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4369" y="519447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8529" y="470011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4999" y="46853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30588" y="485441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4314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31332" y="370555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64723" y="234653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77653" y="31617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862646" y="1693965"/>
            <a:ext cx="2284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That won’t cause a cycle</a:t>
            </a:r>
          </a:p>
        </p:txBody>
      </p:sp>
      <p:sp>
        <p:nvSpPr>
          <p:cNvPr id="42" name="Freeform 41"/>
          <p:cNvSpPr/>
          <p:nvPr/>
        </p:nvSpPr>
        <p:spPr>
          <a:xfrm>
            <a:off x="8546124" y="919423"/>
            <a:ext cx="1726669" cy="792147"/>
          </a:xfrm>
          <a:custGeom>
            <a:avLst/>
            <a:gdLst>
              <a:gd name="connsiteX0" fmla="*/ 1617785 w 1726669"/>
              <a:gd name="connsiteY0" fmla="*/ 792147 h 792147"/>
              <a:gd name="connsiteX1" fmla="*/ 1699846 w 1726669"/>
              <a:gd name="connsiteY1" fmla="*/ 346670 h 792147"/>
              <a:gd name="connsiteX2" fmla="*/ 1207477 w 1726669"/>
              <a:gd name="connsiteY2" fmla="*/ 6701 h 792147"/>
              <a:gd name="connsiteX3" fmla="*/ 0 w 1726669"/>
              <a:gd name="connsiteY3" fmla="*/ 112209 h 792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6669" h="792147">
                <a:moveTo>
                  <a:pt x="1617785" y="792147"/>
                </a:moveTo>
                <a:cubicBezTo>
                  <a:pt x="1693008" y="634862"/>
                  <a:pt x="1768231" y="477578"/>
                  <a:pt x="1699846" y="346670"/>
                </a:cubicBezTo>
                <a:cubicBezTo>
                  <a:pt x="1631461" y="215762"/>
                  <a:pt x="1490785" y="45778"/>
                  <a:pt x="1207477" y="6701"/>
                </a:cubicBezTo>
                <a:cubicBezTo>
                  <a:pt x="924169" y="-32376"/>
                  <a:pt x="0" y="112209"/>
                  <a:pt x="0" y="112209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4447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That’s not the only greedy algorithm</a:t>
            </a:r>
            <a:br>
              <a:rPr lang="en-US" dirty="0"/>
            </a:br>
            <a:r>
              <a:rPr lang="en-US" sz="2800" dirty="0">
                <a:solidFill>
                  <a:schemeClr val="accent4"/>
                </a:solidFill>
              </a:rPr>
              <a:t>what if we just always take the cheapest edge?</a:t>
            </a:r>
            <a:br>
              <a:rPr lang="en-US" sz="2800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whether or not it’s connected to what we have so far?</a:t>
            </a:r>
          </a:p>
        </p:txBody>
      </p:sp>
      <p:sp>
        <p:nvSpPr>
          <p:cNvPr id="4" name="Oval 3"/>
          <p:cNvSpPr/>
          <p:nvPr/>
        </p:nvSpPr>
        <p:spPr>
          <a:xfrm>
            <a:off x="7690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849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4032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351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032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861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90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5005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78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6330117" y="3012485"/>
            <a:ext cx="1442629" cy="24508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6412524" y="2813538"/>
            <a:ext cx="127781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8170640" y="3012486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8170640" y="4442701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7971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5486055" y="4442701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6424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5287108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4595447" y="2813538"/>
            <a:ext cx="1254369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2832243" y="3012486"/>
            <a:ext cx="1282902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2832243" y="4442701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4595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4513040" y="4442701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81446" y="233323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45415" y="30549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39199" y="489684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59969" y="394739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1446" y="36550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4727" y="523246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0437" y="33443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4369" y="519447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8529" y="470011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4999" y="46853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30588" y="485441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4314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31332" y="370555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64723" y="234653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77653" y="31617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862646" y="1693965"/>
            <a:ext cx="2284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That won’t cause a cycle</a:t>
            </a:r>
          </a:p>
        </p:txBody>
      </p:sp>
      <p:sp>
        <p:nvSpPr>
          <p:cNvPr id="42" name="Freeform 41"/>
          <p:cNvSpPr/>
          <p:nvPr/>
        </p:nvSpPr>
        <p:spPr>
          <a:xfrm>
            <a:off x="8546124" y="919423"/>
            <a:ext cx="1726669" cy="792147"/>
          </a:xfrm>
          <a:custGeom>
            <a:avLst/>
            <a:gdLst>
              <a:gd name="connsiteX0" fmla="*/ 1617785 w 1726669"/>
              <a:gd name="connsiteY0" fmla="*/ 792147 h 792147"/>
              <a:gd name="connsiteX1" fmla="*/ 1699846 w 1726669"/>
              <a:gd name="connsiteY1" fmla="*/ 346670 h 792147"/>
              <a:gd name="connsiteX2" fmla="*/ 1207477 w 1726669"/>
              <a:gd name="connsiteY2" fmla="*/ 6701 h 792147"/>
              <a:gd name="connsiteX3" fmla="*/ 0 w 1726669"/>
              <a:gd name="connsiteY3" fmla="*/ 112209 h 792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6669" h="792147">
                <a:moveTo>
                  <a:pt x="1617785" y="792147"/>
                </a:moveTo>
                <a:cubicBezTo>
                  <a:pt x="1693008" y="634862"/>
                  <a:pt x="1768231" y="477578"/>
                  <a:pt x="1699846" y="346670"/>
                </a:cubicBezTo>
                <a:cubicBezTo>
                  <a:pt x="1631461" y="215762"/>
                  <a:pt x="1490785" y="45778"/>
                  <a:pt x="1207477" y="6701"/>
                </a:cubicBezTo>
                <a:cubicBezTo>
                  <a:pt x="924169" y="-32376"/>
                  <a:pt x="0" y="112209"/>
                  <a:pt x="0" y="112209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234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That’s not the only greedy algorithm</a:t>
            </a:r>
            <a:br>
              <a:rPr lang="en-US" dirty="0"/>
            </a:br>
            <a:r>
              <a:rPr lang="en-US" sz="2800" dirty="0">
                <a:solidFill>
                  <a:schemeClr val="accent4"/>
                </a:solidFill>
              </a:rPr>
              <a:t>what if we just always take the cheapest edge?</a:t>
            </a:r>
            <a:br>
              <a:rPr lang="en-US" sz="2800" dirty="0">
                <a:solidFill>
                  <a:schemeClr val="accent4"/>
                </a:solidFill>
              </a:rPr>
            </a:br>
            <a:r>
              <a:rPr lang="en-US" sz="2800" dirty="0">
                <a:solidFill>
                  <a:schemeClr val="accent1"/>
                </a:solidFill>
              </a:rPr>
              <a:t>whether or not it’s connected to what we have so far?</a:t>
            </a:r>
          </a:p>
        </p:txBody>
      </p:sp>
      <p:sp>
        <p:nvSpPr>
          <p:cNvPr id="4" name="Oval 3"/>
          <p:cNvSpPr/>
          <p:nvPr/>
        </p:nvSpPr>
        <p:spPr>
          <a:xfrm>
            <a:off x="7690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849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4032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351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032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861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90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5005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78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6330117" y="3012485"/>
            <a:ext cx="1442629" cy="24508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6412524" y="2813538"/>
            <a:ext cx="1277815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8170640" y="3012486"/>
            <a:ext cx="1290229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8170640" y="4442701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7971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5486055" y="4442701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6424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5287108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4595447" y="2813538"/>
            <a:ext cx="1254369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2832243" y="3012486"/>
            <a:ext cx="1282902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2832243" y="4442701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4595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4513040" y="4442701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81446" y="233323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45415" y="30549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39199" y="489684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59969" y="394739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1446" y="36550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4727" y="523246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0437" y="33443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4369" y="519447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8529" y="470011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4999" y="46853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30588" y="485441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4314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31332" y="370555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64723" y="234653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77653" y="31617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862646" y="1693965"/>
            <a:ext cx="2284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That won’t cause a cycle</a:t>
            </a:r>
          </a:p>
        </p:txBody>
      </p:sp>
      <p:sp>
        <p:nvSpPr>
          <p:cNvPr id="42" name="Freeform 41"/>
          <p:cNvSpPr/>
          <p:nvPr/>
        </p:nvSpPr>
        <p:spPr>
          <a:xfrm>
            <a:off x="8546124" y="919423"/>
            <a:ext cx="1726669" cy="792147"/>
          </a:xfrm>
          <a:custGeom>
            <a:avLst/>
            <a:gdLst>
              <a:gd name="connsiteX0" fmla="*/ 1617785 w 1726669"/>
              <a:gd name="connsiteY0" fmla="*/ 792147 h 792147"/>
              <a:gd name="connsiteX1" fmla="*/ 1699846 w 1726669"/>
              <a:gd name="connsiteY1" fmla="*/ 346670 h 792147"/>
              <a:gd name="connsiteX2" fmla="*/ 1207477 w 1726669"/>
              <a:gd name="connsiteY2" fmla="*/ 6701 h 792147"/>
              <a:gd name="connsiteX3" fmla="*/ 0 w 1726669"/>
              <a:gd name="connsiteY3" fmla="*/ 112209 h 792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6669" h="792147">
                <a:moveTo>
                  <a:pt x="1617785" y="792147"/>
                </a:moveTo>
                <a:cubicBezTo>
                  <a:pt x="1693008" y="634862"/>
                  <a:pt x="1768231" y="477578"/>
                  <a:pt x="1699846" y="346670"/>
                </a:cubicBezTo>
                <a:cubicBezTo>
                  <a:pt x="1631461" y="215762"/>
                  <a:pt x="1490785" y="45778"/>
                  <a:pt x="1207477" y="6701"/>
                </a:cubicBezTo>
                <a:cubicBezTo>
                  <a:pt x="924169" y="-32376"/>
                  <a:pt x="0" y="112209"/>
                  <a:pt x="0" y="112209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2093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We’ve discovered </a:t>
            </a:r>
            <a:br>
              <a:rPr lang="en-US" sz="4000" dirty="0"/>
            </a:br>
            <a:r>
              <a:rPr lang="en-US" sz="4000" dirty="0" err="1"/>
              <a:t>Kruskal’s</a:t>
            </a:r>
            <a:r>
              <a:rPr lang="en-US" sz="4000" dirty="0"/>
              <a:t> algorithm!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slowKruskal</a:t>
            </a:r>
            <a:r>
              <a:rPr lang="en-US" dirty="0"/>
              <a:t>(G = (V,E)):</a:t>
            </a:r>
          </a:p>
          <a:p>
            <a:pPr lvl="1"/>
            <a:r>
              <a:rPr lang="en-US" dirty="0"/>
              <a:t>Sort the edges in E by non-decreasing weight.</a:t>
            </a:r>
          </a:p>
          <a:p>
            <a:pPr lvl="1"/>
            <a:r>
              <a:rPr lang="en-US" dirty="0"/>
              <a:t>MST = {}</a:t>
            </a:r>
          </a:p>
          <a:p>
            <a:pPr lvl="1"/>
            <a:r>
              <a:rPr lang="en-US" b="1" dirty="0"/>
              <a:t>for</a:t>
            </a:r>
            <a:r>
              <a:rPr lang="en-US" dirty="0"/>
              <a:t> e in E (in sorted order):</a:t>
            </a:r>
          </a:p>
          <a:p>
            <a:pPr lvl="2"/>
            <a:r>
              <a:rPr lang="en-US" sz="2400" b="1" dirty="0"/>
              <a:t>if </a:t>
            </a:r>
            <a:r>
              <a:rPr lang="en-US" sz="2400" dirty="0"/>
              <a:t>adding e to MST won’t cause a cycle:</a:t>
            </a:r>
          </a:p>
          <a:p>
            <a:pPr lvl="3"/>
            <a:r>
              <a:rPr lang="en-US" sz="2400" dirty="0"/>
              <a:t>add e to MST.</a:t>
            </a:r>
          </a:p>
          <a:p>
            <a:pPr lvl="1"/>
            <a:r>
              <a:rPr lang="en-US" sz="2800" b="1" dirty="0"/>
              <a:t>return</a:t>
            </a:r>
            <a:r>
              <a:rPr lang="en-US" sz="2800" dirty="0"/>
              <a:t> MST</a:t>
            </a:r>
            <a:endParaRPr lang="en-US" sz="3000" dirty="0"/>
          </a:p>
          <a:p>
            <a:pPr lvl="2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73263" y="5371850"/>
            <a:ext cx="4607169" cy="95410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u="sng" dirty="0"/>
              <a:t>Naively, the running time is ???: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accent4"/>
                </a:solidFill>
              </a:rPr>
              <a:t>For each of m iterations of the for loop: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Check if adding e would cause a cycle</a:t>
            </a:r>
            <a:r>
              <a:rPr lang="mr-IN" dirty="0">
                <a:solidFill>
                  <a:schemeClr val="accent4">
                    <a:lumMod val="75000"/>
                  </a:schemeClr>
                </a:solidFill>
              </a:rPr>
              <a:t>…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15909" y="2903162"/>
            <a:ext cx="314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 iterations through this loop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36120" y="3960494"/>
            <a:ext cx="2403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do we check this?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43200" y="5336494"/>
            <a:ext cx="19343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How </a:t>
            </a:r>
            <a:r>
              <a:rPr lang="en-US" sz="1600" b="1" dirty="0">
                <a:solidFill>
                  <a:srgbClr val="7030A0"/>
                </a:solidFill>
              </a:rPr>
              <a:t>would</a:t>
            </a:r>
            <a:r>
              <a:rPr lang="en-US" sz="1600" dirty="0">
                <a:solidFill>
                  <a:srgbClr val="7030A0"/>
                </a:solidFill>
              </a:rPr>
              <a:t> you figure out if added e would make a cycle in this algorithm?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353909" y="3100713"/>
            <a:ext cx="762000" cy="152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6096001" y="3924981"/>
            <a:ext cx="1460991" cy="2201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556839" y="5336494"/>
            <a:ext cx="1325904" cy="13991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2895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  <p:bldP spid="4" grpId="0" bldLvl="2" animBg="1"/>
      <p:bldP spid="5" grpId="0"/>
      <p:bldP spid="6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aside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for a discussion of cuts in graphs!</a:t>
            </a:r>
          </a:p>
        </p:txBody>
      </p:sp>
    </p:spTree>
    <p:extLst>
      <p:ext uri="{BB962C8B-B14F-4D97-AF65-F5344CB8AC3E}">
        <p14:creationId xmlns:p14="http://schemas.microsoft.com/office/powerpoint/2010/main" val="21023221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Does it work?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That is, does it actually return a MST?</a:t>
            </a:r>
            <a:endParaRPr lang="en-US" sz="4000" b="1" dirty="0">
              <a:solidFill>
                <a:schemeClr val="accent4"/>
              </a:solidFill>
            </a:endParaRPr>
          </a:p>
          <a:p>
            <a:pPr lvl="1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we actually implement this?</a:t>
            </a:r>
          </a:p>
          <a:p>
            <a:pPr lvl="1"/>
            <a:r>
              <a:rPr lang="en-US" dirty="0">
                <a:solidFill>
                  <a:schemeClr val="accent4"/>
                </a:solidFill>
              </a:rPr>
              <a:t>the pseudocode above says “</a:t>
            </a:r>
            <a:r>
              <a:rPr lang="en-US" dirty="0" err="1">
                <a:solidFill>
                  <a:schemeClr val="accent4"/>
                </a:solidFill>
              </a:rPr>
              <a:t>slowKruskal</a:t>
            </a:r>
            <a:r>
              <a:rPr lang="en-US" dirty="0">
                <a:solidFill>
                  <a:schemeClr val="accent4"/>
                </a:solidFill>
              </a:rPr>
              <a:t>”</a:t>
            </a:r>
            <a:r>
              <a:rPr lang="mr-IN" dirty="0">
                <a:solidFill>
                  <a:schemeClr val="accent4"/>
                </a:solidFill>
              </a:rPr>
              <a:t>…</a:t>
            </a:r>
            <a:endParaRPr lang="en-US" sz="3200" b="1" dirty="0">
              <a:solidFill>
                <a:schemeClr val="accent4"/>
              </a:solidFill>
            </a:endParaRPr>
          </a:p>
          <a:p>
            <a:pPr lvl="2"/>
            <a:endParaRPr lang="en-US" sz="3200" b="1" dirty="0">
              <a:solidFill>
                <a:srgbClr val="F07B1A"/>
              </a:solidFill>
            </a:endParaRPr>
          </a:p>
        </p:txBody>
      </p:sp>
      <p:sp>
        <p:nvSpPr>
          <p:cNvPr id="4" name="Left Arrow 3"/>
          <p:cNvSpPr/>
          <p:nvPr/>
        </p:nvSpPr>
        <p:spPr>
          <a:xfrm rot="20231924">
            <a:off x="8241324" y="3128227"/>
            <a:ext cx="984738" cy="433753"/>
          </a:xfrm>
          <a:prstGeom prst="leftArrow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875909" y="3412677"/>
            <a:ext cx="155916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Let’s do this one first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309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7690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849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4032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351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032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861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90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5005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78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11" idx="5"/>
            <a:endCxn id="16" idx="1"/>
          </p:cNvCxnSpPr>
          <p:nvPr/>
        </p:nvCxnSpPr>
        <p:spPr>
          <a:xfrm>
            <a:off x="6330117" y="3012485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1" idx="6"/>
            <a:endCxn id="10" idx="2"/>
          </p:cNvCxnSpPr>
          <p:nvPr/>
        </p:nvCxnSpPr>
        <p:spPr>
          <a:xfrm>
            <a:off x="6412524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8" idx="1"/>
            <a:endCxn id="10" idx="5"/>
          </p:cNvCxnSpPr>
          <p:nvPr/>
        </p:nvCxnSpPr>
        <p:spPr>
          <a:xfrm flipH="1" flipV="1">
            <a:off x="8170640" y="3012486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3"/>
            <a:endCxn id="16" idx="7"/>
          </p:cNvCxnSpPr>
          <p:nvPr/>
        </p:nvCxnSpPr>
        <p:spPr>
          <a:xfrm flipH="1">
            <a:off x="8170640" y="4442701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0" idx="4"/>
            <a:endCxn id="16" idx="0"/>
          </p:cNvCxnSpPr>
          <p:nvPr/>
        </p:nvCxnSpPr>
        <p:spPr>
          <a:xfrm>
            <a:off x="7971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7" idx="5"/>
            <a:endCxn id="15" idx="1"/>
          </p:cNvCxnSpPr>
          <p:nvPr/>
        </p:nvCxnSpPr>
        <p:spPr>
          <a:xfrm>
            <a:off x="5486055" y="4442701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5" idx="6"/>
            <a:endCxn id="16" idx="2"/>
          </p:cNvCxnSpPr>
          <p:nvPr/>
        </p:nvCxnSpPr>
        <p:spPr>
          <a:xfrm>
            <a:off x="6424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0"/>
            <a:endCxn id="11" idx="3"/>
          </p:cNvCxnSpPr>
          <p:nvPr/>
        </p:nvCxnSpPr>
        <p:spPr>
          <a:xfrm flipV="1">
            <a:off x="5287108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2" idx="6"/>
            <a:endCxn id="11" idx="2"/>
          </p:cNvCxnSpPr>
          <p:nvPr/>
        </p:nvCxnSpPr>
        <p:spPr>
          <a:xfrm>
            <a:off x="4595447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3" idx="7"/>
            <a:endCxn id="12" idx="3"/>
          </p:cNvCxnSpPr>
          <p:nvPr/>
        </p:nvCxnSpPr>
        <p:spPr>
          <a:xfrm flipV="1">
            <a:off x="2832243" y="3012486"/>
            <a:ext cx="1282902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3" idx="5"/>
            <a:endCxn id="14" idx="1"/>
          </p:cNvCxnSpPr>
          <p:nvPr/>
        </p:nvCxnSpPr>
        <p:spPr>
          <a:xfrm>
            <a:off x="2832243" y="4442701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5" idx="2"/>
            <a:endCxn id="14" idx="6"/>
          </p:cNvCxnSpPr>
          <p:nvPr/>
        </p:nvCxnSpPr>
        <p:spPr>
          <a:xfrm flipH="1">
            <a:off x="4595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7" idx="3"/>
            <a:endCxn id="14" idx="7"/>
          </p:cNvCxnSpPr>
          <p:nvPr/>
        </p:nvCxnSpPr>
        <p:spPr>
          <a:xfrm flipH="1">
            <a:off x="4513040" y="4442701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81446" y="233323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45415" y="30549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39199" y="489684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59969" y="394739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1446" y="36550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4727" y="523246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0437" y="33443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4369" y="519447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8529" y="470011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4999" y="46853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30588" y="485441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4" idx="0"/>
            <a:endCxn id="12" idx="4"/>
          </p:cNvCxnSpPr>
          <p:nvPr/>
        </p:nvCxnSpPr>
        <p:spPr>
          <a:xfrm flipV="1">
            <a:off x="4314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31332" y="370555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64723" y="234653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77653" y="31617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659816" y="1075849"/>
            <a:ext cx="760859" cy="103128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138139" y="164732"/>
            <a:ext cx="1899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 </a:t>
            </a:r>
            <a:r>
              <a:rPr lang="en-US" b="1" dirty="0">
                <a:solidFill>
                  <a:schemeClr val="accent4"/>
                </a:solidFill>
              </a:rPr>
              <a:t>forest</a:t>
            </a:r>
            <a:r>
              <a:rPr lang="en-US" dirty="0">
                <a:solidFill>
                  <a:schemeClr val="accent4"/>
                </a:solidFill>
              </a:rPr>
              <a:t> is a collection of disjoint trees</a:t>
            </a:r>
          </a:p>
        </p:txBody>
      </p:sp>
      <p:sp>
        <p:nvSpPr>
          <p:cNvPr id="45" name="Title 40"/>
          <p:cNvSpPr>
            <a:spLocks noGrp="1"/>
          </p:cNvSpPr>
          <p:nvPr>
            <p:ph type="title"/>
          </p:nvPr>
        </p:nvSpPr>
        <p:spPr>
          <a:xfrm>
            <a:off x="1707087" y="86719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At each step of </a:t>
            </a:r>
            <a:r>
              <a:rPr lang="en-US" sz="3600" dirty="0" err="1"/>
              <a:t>Kruskal’s</a:t>
            </a:r>
            <a:r>
              <a:rPr lang="en-US" sz="3600" dirty="0"/>
              <a:t>, </a:t>
            </a:r>
            <a:br>
              <a:rPr lang="en-US" sz="3600" dirty="0"/>
            </a:br>
            <a:r>
              <a:rPr lang="en-US" sz="3600" dirty="0"/>
              <a:t>we are maintaining a forest.</a:t>
            </a:r>
          </a:p>
        </p:txBody>
      </p:sp>
    </p:spTree>
    <p:extLst>
      <p:ext uri="{BB962C8B-B14F-4D97-AF65-F5344CB8AC3E}">
        <p14:creationId xmlns:p14="http://schemas.microsoft.com/office/powerpoint/2010/main" val="1738932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7690338" y="2532184"/>
            <a:ext cx="562708" cy="562708"/>
          </a:xfrm>
          <a:prstGeom prst="ellipse">
            <a:avLst/>
          </a:prstGeom>
          <a:pattFill prst="lgCheck">
            <a:fgClr>
              <a:srgbClr val="EA53F1"/>
            </a:fgClr>
            <a:bgClr>
              <a:srgbClr val="7030A0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849815" y="2532184"/>
            <a:ext cx="562708" cy="562708"/>
          </a:xfrm>
          <a:prstGeom prst="ellipse">
            <a:avLst/>
          </a:prstGeom>
          <a:pattFill prst="wdUpDiag">
            <a:fgClr>
              <a:schemeClr val="accent6">
                <a:lumMod val="20000"/>
                <a:lumOff val="80000"/>
              </a:schemeClr>
            </a:fgClr>
            <a:bgClr>
              <a:srgbClr val="FF0000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4032738" y="2532184"/>
            <a:ext cx="562708" cy="562708"/>
          </a:xfrm>
          <a:prstGeom prst="ellipse">
            <a:avLst/>
          </a:prstGeom>
          <a:pattFill prst="pct80">
            <a:fgClr>
              <a:schemeClr val="accent4"/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351942" y="3962399"/>
            <a:ext cx="562708" cy="562708"/>
          </a:xfrm>
          <a:prstGeom prst="ellipse">
            <a:avLst/>
          </a:prstGeom>
          <a:pattFill prst="pct80">
            <a:fgClr>
              <a:schemeClr val="accent4"/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032738" y="5380892"/>
            <a:ext cx="562708" cy="562708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861538" y="5380892"/>
            <a:ext cx="562708" cy="562708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90338" y="5380892"/>
            <a:ext cx="562708" cy="562708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5005753" y="3962399"/>
            <a:ext cx="562708" cy="562708"/>
          </a:xfrm>
          <a:prstGeom prst="ellipse">
            <a:avLst/>
          </a:prstGeom>
          <a:pattFill prst="wdUpDiag">
            <a:fgClr>
              <a:schemeClr val="accent6">
                <a:lumMod val="20000"/>
                <a:lumOff val="80000"/>
              </a:schemeClr>
            </a:fgClr>
            <a:bgClr>
              <a:srgbClr val="FF0000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12" name="Oval 11"/>
          <p:cNvSpPr/>
          <p:nvPr/>
        </p:nvSpPr>
        <p:spPr>
          <a:xfrm>
            <a:off x="9378461" y="3962399"/>
            <a:ext cx="562708" cy="562708"/>
          </a:xfrm>
          <a:prstGeom prst="ellipse">
            <a:avLst/>
          </a:prstGeom>
          <a:pattFill prst="lgGri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11" idx="5"/>
            <a:endCxn id="16" idx="1"/>
          </p:cNvCxnSpPr>
          <p:nvPr/>
        </p:nvCxnSpPr>
        <p:spPr>
          <a:xfrm>
            <a:off x="6330117" y="3012485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1" idx="6"/>
            <a:endCxn id="10" idx="2"/>
          </p:cNvCxnSpPr>
          <p:nvPr/>
        </p:nvCxnSpPr>
        <p:spPr>
          <a:xfrm>
            <a:off x="6412524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8" idx="1"/>
            <a:endCxn id="10" idx="5"/>
          </p:cNvCxnSpPr>
          <p:nvPr/>
        </p:nvCxnSpPr>
        <p:spPr>
          <a:xfrm flipH="1" flipV="1">
            <a:off x="8170640" y="3012486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3"/>
            <a:endCxn id="16" idx="7"/>
          </p:cNvCxnSpPr>
          <p:nvPr/>
        </p:nvCxnSpPr>
        <p:spPr>
          <a:xfrm flipH="1">
            <a:off x="8170640" y="4442701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0" idx="4"/>
            <a:endCxn id="16" idx="0"/>
          </p:cNvCxnSpPr>
          <p:nvPr/>
        </p:nvCxnSpPr>
        <p:spPr>
          <a:xfrm>
            <a:off x="7971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7" idx="5"/>
            <a:endCxn id="15" idx="1"/>
          </p:cNvCxnSpPr>
          <p:nvPr/>
        </p:nvCxnSpPr>
        <p:spPr>
          <a:xfrm>
            <a:off x="5486055" y="4442701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5" idx="6"/>
            <a:endCxn id="16" idx="2"/>
          </p:cNvCxnSpPr>
          <p:nvPr/>
        </p:nvCxnSpPr>
        <p:spPr>
          <a:xfrm>
            <a:off x="6424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0"/>
            <a:endCxn id="11" idx="3"/>
          </p:cNvCxnSpPr>
          <p:nvPr/>
        </p:nvCxnSpPr>
        <p:spPr>
          <a:xfrm flipV="1">
            <a:off x="5287108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2" idx="6"/>
            <a:endCxn id="11" idx="2"/>
          </p:cNvCxnSpPr>
          <p:nvPr/>
        </p:nvCxnSpPr>
        <p:spPr>
          <a:xfrm>
            <a:off x="4595447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3" idx="7"/>
            <a:endCxn id="12" idx="3"/>
          </p:cNvCxnSpPr>
          <p:nvPr/>
        </p:nvCxnSpPr>
        <p:spPr>
          <a:xfrm flipV="1">
            <a:off x="2832243" y="3012486"/>
            <a:ext cx="1282902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3" idx="5"/>
            <a:endCxn id="14" idx="1"/>
          </p:cNvCxnSpPr>
          <p:nvPr/>
        </p:nvCxnSpPr>
        <p:spPr>
          <a:xfrm>
            <a:off x="2832243" y="4442701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5" idx="2"/>
            <a:endCxn id="14" idx="6"/>
          </p:cNvCxnSpPr>
          <p:nvPr/>
        </p:nvCxnSpPr>
        <p:spPr>
          <a:xfrm flipH="1">
            <a:off x="4595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7" idx="3"/>
            <a:endCxn id="14" idx="7"/>
          </p:cNvCxnSpPr>
          <p:nvPr/>
        </p:nvCxnSpPr>
        <p:spPr>
          <a:xfrm flipH="1">
            <a:off x="4513040" y="4442701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81446" y="233323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45415" y="30549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39199" y="489684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59969" y="394739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1446" y="36550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4727" y="523246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0437" y="33443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4369" y="519447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8529" y="470011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4999" y="46853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30588" y="485441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4" idx="0"/>
            <a:endCxn id="12" idx="4"/>
          </p:cNvCxnSpPr>
          <p:nvPr/>
        </p:nvCxnSpPr>
        <p:spPr>
          <a:xfrm flipV="1">
            <a:off x="4314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31332" y="370555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64723" y="234653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77653" y="31617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659816" y="1075849"/>
            <a:ext cx="760859" cy="103128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138139" y="164732"/>
            <a:ext cx="1899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 </a:t>
            </a:r>
            <a:r>
              <a:rPr lang="en-US" b="1" dirty="0">
                <a:solidFill>
                  <a:schemeClr val="accent4"/>
                </a:solidFill>
              </a:rPr>
              <a:t>forest</a:t>
            </a:r>
            <a:r>
              <a:rPr lang="en-US" dirty="0">
                <a:solidFill>
                  <a:schemeClr val="accent4"/>
                </a:solidFill>
              </a:rPr>
              <a:t> is a collection of disjoint trees</a:t>
            </a:r>
          </a:p>
        </p:txBody>
      </p:sp>
      <p:sp>
        <p:nvSpPr>
          <p:cNvPr id="2" name="Freeform 1"/>
          <p:cNvSpPr/>
          <p:nvPr/>
        </p:nvSpPr>
        <p:spPr>
          <a:xfrm>
            <a:off x="2056609" y="2214167"/>
            <a:ext cx="2738634" cy="2549965"/>
          </a:xfrm>
          <a:custGeom>
            <a:avLst/>
            <a:gdLst>
              <a:gd name="connsiteX0" fmla="*/ 323176 w 2738634"/>
              <a:gd name="connsiteY0" fmla="*/ 1466880 h 2549965"/>
              <a:gd name="connsiteX1" fmla="*/ 1085176 w 2738634"/>
              <a:gd name="connsiteY1" fmla="*/ 775219 h 2549965"/>
              <a:gd name="connsiteX2" fmla="*/ 2280929 w 2738634"/>
              <a:gd name="connsiteY2" fmla="*/ 1496 h 2549965"/>
              <a:gd name="connsiteX3" fmla="*/ 2738129 w 2738634"/>
              <a:gd name="connsiteY3" fmla="*/ 599372 h 2549965"/>
              <a:gd name="connsiteX4" fmla="*/ 2210591 w 2738634"/>
              <a:gd name="connsiteY4" fmla="*/ 1314480 h 2549965"/>
              <a:gd name="connsiteX5" fmla="*/ 803822 w 2738634"/>
              <a:gd name="connsiteY5" fmla="*/ 2463342 h 2549965"/>
              <a:gd name="connsiteX6" fmla="*/ 18376 w 2738634"/>
              <a:gd name="connsiteY6" fmla="*/ 2357834 h 2549965"/>
              <a:gd name="connsiteX7" fmla="*/ 323176 w 2738634"/>
              <a:gd name="connsiteY7" fmla="*/ 1466880 h 2549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8634" h="2549965">
                <a:moveTo>
                  <a:pt x="323176" y="1466880"/>
                </a:moveTo>
                <a:cubicBezTo>
                  <a:pt x="500976" y="1203111"/>
                  <a:pt x="758884" y="1019450"/>
                  <a:pt x="1085176" y="775219"/>
                </a:cubicBezTo>
                <a:cubicBezTo>
                  <a:pt x="1411468" y="530988"/>
                  <a:pt x="2005437" y="30804"/>
                  <a:pt x="2280929" y="1496"/>
                </a:cubicBezTo>
                <a:cubicBezTo>
                  <a:pt x="2556421" y="-27812"/>
                  <a:pt x="2749852" y="380541"/>
                  <a:pt x="2738129" y="599372"/>
                </a:cubicBezTo>
                <a:cubicBezTo>
                  <a:pt x="2726406" y="818203"/>
                  <a:pt x="2532975" y="1003819"/>
                  <a:pt x="2210591" y="1314480"/>
                </a:cubicBezTo>
                <a:cubicBezTo>
                  <a:pt x="1888207" y="1625141"/>
                  <a:pt x="1169191" y="2289450"/>
                  <a:pt x="803822" y="2463342"/>
                </a:cubicBezTo>
                <a:cubicBezTo>
                  <a:pt x="438453" y="2637234"/>
                  <a:pt x="100437" y="2521957"/>
                  <a:pt x="18376" y="2357834"/>
                </a:cubicBezTo>
                <a:cubicBezTo>
                  <a:pt x="-63685" y="2193711"/>
                  <a:pt x="145376" y="1730649"/>
                  <a:pt x="323176" y="1466880"/>
                </a:cubicBez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4831315" y="2251733"/>
            <a:ext cx="1779691" cy="2440575"/>
          </a:xfrm>
          <a:custGeom>
            <a:avLst/>
            <a:gdLst>
              <a:gd name="connsiteX0" fmla="*/ 924717 w 1779691"/>
              <a:gd name="connsiteY0" fmla="*/ 303899 h 2440575"/>
              <a:gd name="connsiteX1" fmla="*/ 33763 w 1779691"/>
              <a:gd name="connsiteY1" fmla="*/ 1804453 h 2440575"/>
              <a:gd name="connsiteX2" fmla="*/ 256501 w 1779691"/>
              <a:gd name="connsiteY2" fmla="*/ 2402330 h 2440575"/>
              <a:gd name="connsiteX3" fmla="*/ 912994 w 1779691"/>
              <a:gd name="connsiteY3" fmla="*/ 2191314 h 2440575"/>
              <a:gd name="connsiteX4" fmla="*/ 1757055 w 1779691"/>
              <a:gd name="connsiteY4" fmla="*/ 667314 h 2440575"/>
              <a:gd name="connsiteX5" fmla="*/ 1487424 w 1779691"/>
              <a:gd name="connsiteY5" fmla="*/ 22545 h 2440575"/>
              <a:gd name="connsiteX6" fmla="*/ 924717 w 1779691"/>
              <a:gd name="connsiteY6" fmla="*/ 303899 h 244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9691" h="2440575">
                <a:moveTo>
                  <a:pt x="924717" y="303899"/>
                </a:moveTo>
                <a:cubicBezTo>
                  <a:pt x="682440" y="600884"/>
                  <a:pt x="145132" y="1454715"/>
                  <a:pt x="33763" y="1804453"/>
                </a:cubicBezTo>
                <a:cubicBezTo>
                  <a:pt x="-77606" y="2154192"/>
                  <a:pt x="109962" y="2337853"/>
                  <a:pt x="256501" y="2402330"/>
                </a:cubicBezTo>
                <a:cubicBezTo>
                  <a:pt x="403039" y="2466807"/>
                  <a:pt x="662902" y="2480483"/>
                  <a:pt x="912994" y="2191314"/>
                </a:cubicBezTo>
                <a:cubicBezTo>
                  <a:pt x="1163086" y="1902145"/>
                  <a:pt x="1661317" y="1028775"/>
                  <a:pt x="1757055" y="667314"/>
                </a:cubicBezTo>
                <a:cubicBezTo>
                  <a:pt x="1852793" y="305853"/>
                  <a:pt x="1622239" y="81160"/>
                  <a:pt x="1487424" y="22545"/>
                </a:cubicBezTo>
                <a:cubicBezTo>
                  <a:pt x="1352609" y="-36070"/>
                  <a:pt x="1166994" y="6914"/>
                  <a:pt x="924717" y="303899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3633592" y="5085292"/>
            <a:ext cx="4925130" cy="1099613"/>
          </a:xfrm>
          <a:custGeom>
            <a:avLst/>
            <a:gdLst>
              <a:gd name="connsiteX0" fmla="*/ 3810562 w 4925130"/>
              <a:gd name="connsiteY0" fmla="*/ 1069324 h 1099613"/>
              <a:gd name="connsiteX1" fmla="*/ 4748408 w 4925130"/>
              <a:gd name="connsiteY1" fmla="*/ 987263 h 1099613"/>
              <a:gd name="connsiteX2" fmla="*/ 4818746 w 4925130"/>
              <a:gd name="connsiteY2" fmla="*/ 307324 h 1099613"/>
              <a:gd name="connsiteX3" fmla="*/ 3599546 w 4925130"/>
              <a:gd name="connsiteY3" fmla="*/ 2524 h 1099613"/>
              <a:gd name="connsiteX4" fmla="*/ 1125977 w 4925130"/>
              <a:gd name="connsiteY4" fmla="*/ 166647 h 1099613"/>
              <a:gd name="connsiteX5" fmla="*/ 199854 w 4925130"/>
              <a:gd name="connsiteY5" fmla="*/ 248709 h 1099613"/>
              <a:gd name="connsiteX6" fmla="*/ 199854 w 4925130"/>
              <a:gd name="connsiteY6" fmla="*/ 1045878 h 1099613"/>
              <a:gd name="connsiteX7" fmla="*/ 2356900 w 4925130"/>
              <a:gd name="connsiteY7" fmla="*/ 1034155 h 1099613"/>
              <a:gd name="connsiteX8" fmla="*/ 3810562 w 4925130"/>
              <a:gd name="connsiteY8" fmla="*/ 1069324 h 109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25130" h="1099613">
                <a:moveTo>
                  <a:pt x="3810562" y="1069324"/>
                </a:moveTo>
                <a:cubicBezTo>
                  <a:pt x="4209147" y="1061509"/>
                  <a:pt x="4580377" y="1114263"/>
                  <a:pt x="4748408" y="987263"/>
                </a:cubicBezTo>
                <a:cubicBezTo>
                  <a:pt x="4916439" y="860263"/>
                  <a:pt x="5010223" y="471447"/>
                  <a:pt x="4818746" y="307324"/>
                </a:cubicBezTo>
                <a:cubicBezTo>
                  <a:pt x="4627269" y="143201"/>
                  <a:pt x="4215007" y="25970"/>
                  <a:pt x="3599546" y="2524"/>
                </a:cubicBezTo>
                <a:cubicBezTo>
                  <a:pt x="2984085" y="-20922"/>
                  <a:pt x="1692592" y="125616"/>
                  <a:pt x="1125977" y="166647"/>
                </a:cubicBezTo>
                <a:cubicBezTo>
                  <a:pt x="559362" y="207678"/>
                  <a:pt x="354208" y="102170"/>
                  <a:pt x="199854" y="248709"/>
                </a:cubicBezTo>
                <a:cubicBezTo>
                  <a:pt x="45500" y="395247"/>
                  <a:pt x="-159654" y="914970"/>
                  <a:pt x="199854" y="1045878"/>
                </a:cubicBezTo>
                <a:cubicBezTo>
                  <a:pt x="559362" y="1176786"/>
                  <a:pt x="1757069" y="1026340"/>
                  <a:pt x="2356900" y="1034155"/>
                </a:cubicBezTo>
                <a:cubicBezTo>
                  <a:pt x="2956731" y="1041970"/>
                  <a:pt x="3411977" y="1077139"/>
                  <a:pt x="3810562" y="1069324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7395675" y="2188067"/>
            <a:ext cx="1164548" cy="1209888"/>
          </a:xfrm>
          <a:custGeom>
            <a:avLst/>
            <a:gdLst>
              <a:gd name="connsiteX0" fmla="*/ 458787 w 1164548"/>
              <a:gd name="connsiteY0" fmla="*/ 51041 h 1209888"/>
              <a:gd name="connsiteX1" fmla="*/ 1587 w 1164548"/>
              <a:gd name="connsiteY1" fmla="*/ 519964 h 1209888"/>
              <a:gd name="connsiteX2" fmla="*/ 329833 w 1164548"/>
              <a:gd name="connsiteY2" fmla="*/ 1164733 h 1209888"/>
              <a:gd name="connsiteX3" fmla="*/ 892540 w 1164548"/>
              <a:gd name="connsiteY3" fmla="*/ 1094395 h 1209888"/>
              <a:gd name="connsiteX4" fmla="*/ 1162171 w 1164548"/>
              <a:gd name="connsiteY4" fmla="*/ 602025 h 1209888"/>
              <a:gd name="connsiteX5" fmla="*/ 751863 w 1164548"/>
              <a:gd name="connsiteY5" fmla="*/ 74487 h 1209888"/>
              <a:gd name="connsiteX6" fmla="*/ 458787 w 1164548"/>
              <a:gd name="connsiteY6" fmla="*/ 51041 h 120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4548" h="1209888">
                <a:moveTo>
                  <a:pt x="458787" y="51041"/>
                </a:moveTo>
                <a:cubicBezTo>
                  <a:pt x="333741" y="125287"/>
                  <a:pt x="23079" y="334349"/>
                  <a:pt x="1587" y="519964"/>
                </a:cubicBezTo>
                <a:cubicBezTo>
                  <a:pt x="-19905" y="705579"/>
                  <a:pt x="181341" y="1068995"/>
                  <a:pt x="329833" y="1164733"/>
                </a:cubicBezTo>
                <a:cubicBezTo>
                  <a:pt x="478325" y="1260471"/>
                  <a:pt x="753817" y="1188180"/>
                  <a:pt x="892540" y="1094395"/>
                </a:cubicBezTo>
                <a:cubicBezTo>
                  <a:pt x="1031263" y="1000610"/>
                  <a:pt x="1185617" y="772010"/>
                  <a:pt x="1162171" y="602025"/>
                </a:cubicBezTo>
                <a:cubicBezTo>
                  <a:pt x="1138725" y="432040"/>
                  <a:pt x="861278" y="166318"/>
                  <a:pt x="751863" y="74487"/>
                </a:cubicBezTo>
                <a:cubicBezTo>
                  <a:pt x="642448" y="-17344"/>
                  <a:pt x="583833" y="-23205"/>
                  <a:pt x="458787" y="51041"/>
                </a:cubicBezTo>
                <a:close/>
              </a:path>
            </a:pathLst>
          </a:custGeom>
          <a:noFill/>
          <a:ln w="19050">
            <a:solidFill>
              <a:srgbClr val="C244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9096967" y="3592483"/>
            <a:ext cx="1283173" cy="1341742"/>
          </a:xfrm>
          <a:custGeom>
            <a:avLst/>
            <a:gdLst>
              <a:gd name="connsiteX0" fmla="*/ 293219 w 1283173"/>
              <a:gd name="connsiteY0" fmla="*/ 76840 h 1341742"/>
              <a:gd name="connsiteX1" fmla="*/ 142 w 1283173"/>
              <a:gd name="connsiteY1" fmla="*/ 557486 h 1341742"/>
              <a:gd name="connsiteX2" fmla="*/ 269772 w 1283173"/>
              <a:gd name="connsiteY2" fmla="*/ 1331209 h 1341742"/>
              <a:gd name="connsiteX3" fmla="*/ 1184172 w 1283173"/>
              <a:gd name="connsiteY3" fmla="*/ 944348 h 1341742"/>
              <a:gd name="connsiteX4" fmla="*/ 1160726 w 1283173"/>
              <a:gd name="connsiteY4" fmla="*/ 88563 h 1341742"/>
              <a:gd name="connsiteX5" fmla="*/ 293219 w 1283173"/>
              <a:gd name="connsiteY5" fmla="*/ 76840 h 134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3173" h="1341742">
                <a:moveTo>
                  <a:pt x="293219" y="76840"/>
                </a:moveTo>
                <a:cubicBezTo>
                  <a:pt x="99788" y="154994"/>
                  <a:pt x="4050" y="348425"/>
                  <a:pt x="142" y="557486"/>
                </a:cubicBezTo>
                <a:cubicBezTo>
                  <a:pt x="-3766" y="766547"/>
                  <a:pt x="72434" y="1266732"/>
                  <a:pt x="269772" y="1331209"/>
                </a:cubicBezTo>
                <a:cubicBezTo>
                  <a:pt x="467110" y="1395686"/>
                  <a:pt x="1035680" y="1151456"/>
                  <a:pt x="1184172" y="944348"/>
                </a:cubicBezTo>
                <a:cubicBezTo>
                  <a:pt x="1332664" y="737240"/>
                  <a:pt x="1305311" y="229240"/>
                  <a:pt x="1160726" y="88563"/>
                </a:cubicBezTo>
                <a:cubicBezTo>
                  <a:pt x="1016142" y="-52114"/>
                  <a:pt x="486650" y="-1314"/>
                  <a:pt x="293219" y="7684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itle 40"/>
          <p:cNvSpPr>
            <a:spLocks noGrp="1"/>
          </p:cNvSpPr>
          <p:nvPr>
            <p:ph type="title"/>
          </p:nvPr>
        </p:nvSpPr>
        <p:spPr>
          <a:xfrm>
            <a:off x="1707087" y="7499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At each step of </a:t>
            </a:r>
            <a:r>
              <a:rPr lang="en-US" sz="3600" dirty="0" err="1"/>
              <a:t>Kruskal’s</a:t>
            </a:r>
            <a:r>
              <a:rPr lang="en-US" sz="3600" dirty="0"/>
              <a:t>, </a:t>
            </a:r>
            <a:br>
              <a:rPr lang="en-US" sz="3600" dirty="0"/>
            </a:br>
            <a:r>
              <a:rPr lang="en-US" sz="3600" dirty="0"/>
              <a:t>we are maintaining a </a:t>
            </a:r>
            <a:r>
              <a:rPr lang="en-US" sz="3600" dirty="0">
                <a:solidFill>
                  <a:schemeClr val="accent4"/>
                </a:solidFill>
              </a:rPr>
              <a:t>forest</a:t>
            </a:r>
            <a:r>
              <a:rPr lang="en-US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01847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7690338" y="2532184"/>
            <a:ext cx="562708" cy="562708"/>
          </a:xfrm>
          <a:prstGeom prst="ellipse">
            <a:avLst/>
          </a:prstGeom>
          <a:pattFill prst="lgCheck">
            <a:fgClr>
              <a:srgbClr val="EA53F1"/>
            </a:fgClr>
            <a:bgClr>
              <a:srgbClr val="7030A0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849815" y="2532184"/>
            <a:ext cx="562708" cy="562708"/>
          </a:xfrm>
          <a:prstGeom prst="ellipse">
            <a:avLst/>
          </a:prstGeom>
          <a:pattFill prst="wdUpDiag">
            <a:fgClr>
              <a:schemeClr val="accent6">
                <a:lumMod val="20000"/>
                <a:lumOff val="80000"/>
              </a:schemeClr>
            </a:fgClr>
            <a:bgClr>
              <a:srgbClr val="FF0000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4032738" y="2532184"/>
            <a:ext cx="562708" cy="562708"/>
          </a:xfrm>
          <a:prstGeom prst="ellipse">
            <a:avLst/>
          </a:prstGeom>
          <a:pattFill prst="pct80">
            <a:fgClr>
              <a:schemeClr val="accent4"/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351942" y="3962399"/>
            <a:ext cx="562708" cy="562708"/>
          </a:xfrm>
          <a:prstGeom prst="ellipse">
            <a:avLst/>
          </a:prstGeom>
          <a:pattFill prst="pct80">
            <a:fgClr>
              <a:schemeClr val="accent4"/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032738" y="5380892"/>
            <a:ext cx="562708" cy="562708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861538" y="5380892"/>
            <a:ext cx="562708" cy="562708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90338" y="5380892"/>
            <a:ext cx="562708" cy="562708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5005753" y="3962399"/>
            <a:ext cx="562708" cy="562708"/>
          </a:xfrm>
          <a:prstGeom prst="ellipse">
            <a:avLst/>
          </a:prstGeom>
          <a:pattFill prst="wdUpDiag">
            <a:fgClr>
              <a:schemeClr val="accent6">
                <a:lumMod val="20000"/>
                <a:lumOff val="80000"/>
              </a:schemeClr>
            </a:fgClr>
            <a:bgClr>
              <a:srgbClr val="FF0000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12" name="Oval 11"/>
          <p:cNvSpPr/>
          <p:nvPr/>
        </p:nvSpPr>
        <p:spPr>
          <a:xfrm>
            <a:off x="9378461" y="3962399"/>
            <a:ext cx="562708" cy="562708"/>
          </a:xfrm>
          <a:prstGeom prst="ellipse">
            <a:avLst/>
          </a:prstGeom>
          <a:pattFill prst="lgGri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11" idx="5"/>
            <a:endCxn id="16" idx="1"/>
          </p:cNvCxnSpPr>
          <p:nvPr/>
        </p:nvCxnSpPr>
        <p:spPr>
          <a:xfrm>
            <a:off x="6330117" y="3012485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1" idx="6"/>
            <a:endCxn id="10" idx="2"/>
          </p:cNvCxnSpPr>
          <p:nvPr/>
        </p:nvCxnSpPr>
        <p:spPr>
          <a:xfrm>
            <a:off x="6412524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8" idx="1"/>
            <a:endCxn id="10" idx="5"/>
          </p:cNvCxnSpPr>
          <p:nvPr/>
        </p:nvCxnSpPr>
        <p:spPr>
          <a:xfrm flipH="1" flipV="1">
            <a:off x="8170640" y="3012486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3"/>
            <a:endCxn id="16" idx="7"/>
          </p:cNvCxnSpPr>
          <p:nvPr/>
        </p:nvCxnSpPr>
        <p:spPr>
          <a:xfrm flipH="1">
            <a:off x="8170640" y="4442701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0" idx="4"/>
            <a:endCxn id="16" idx="0"/>
          </p:cNvCxnSpPr>
          <p:nvPr/>
        </p:nvCxnSpPr>
        <p:spPr>
          <a:xfrm>
            <a:off x="7971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7" idx="5"/>
            <a:endCxn id="15" idx="1"/>
          </p:cNvCxnSpPr>
          <p:nvPr/>
        </p:nvCxnSpPr>
        <p:spPr>
          <a:xfrm>
            <a:off x="5486055" y="4442701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5" idx="6"/>
            <a:endCxn id="16" idx="2"/>
          </p:cNvCxnSpPr>
          <p:nvPr/>
        </p:nvCxnSpPr>
        <p:spPr>
          <a:xfrm>
            <a:off x="6424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0"/>
            <a:endCxn id="11" idx="3"/>
          </p:cNvCxnSpPr>
          <p:nvPr/>
        </p:nvCxnSpPr>
        <p:spPr>
          <a:xfrm flipV="1">
            <a:off x="5287108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2" idx="6"/>
            <a:endCxn id="11" idx="2"/>
          </p:cNvCxnSpPr>
          <p:nvPr/>
        </p:nvCxnSpPr>
        <p:spPr>
          <a:xfrm>
            <a:off x="4595447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3" idx="7"/>
            <a:endCxn id="12" idx="3"/>
          </p:cNvCxnSpPr>
          <p:nvPr/>
        </p:nvCxnSpPr>
        <p:spPr>
          <a:xfrm flipV="1">
            <a:off x="2832243" y="3012486"/>
            <a:ext cx="1282902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3" idx="5"/>
            <a:endCxn id="14" idx="1"/>
          </p:cNvCxnSpPr>
          <p:nvPr/>
        </p:nvCxnSpPr>
        <p:spPr>
          <a:xfrm>
            <a:off x="2832243" y="4442701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5" idx="2"/>
            <a:endCxn id="14" idx="6"/>
          </p:cNvCxnSpPr>
          <p:nvPr/>
        </p:nvCxnSpPr>
        <p:spPr>
          <a:xfrm flipH="1">
            <a:off x="4595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7" idx="3"/>
            <a:endCxn id="14" idx="7"/>
          </p:cNvCxnSpPr>
          <p:nvPr/>
        </p:nvCxnSpPr>
        <p:spPr>
          <a:xfrm flipH="1">
            <a:off x="4513040" y="4442701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81446" y="233323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45415" y="30549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39199" y="489684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59969" y="394739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1446" y="36550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4727" y="523246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0437" y="33443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4369" y="519447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8529" y="470011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4999" y="46853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30588" y="485441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4" idx="0"/>
            <a:endCxn id="12" idx="4"/>
          </p:cNvCxnSpPr>
          <p:nvPr/>
        </p:nvCxnSpPr>
        <p:spPr>
          <a:xfrm flipV="1">
            <a:off x="4314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31332" y="370555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64723" y="234653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77653" y="31617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>
          <a:xfrm>
            <a:off x="1707087" y="7499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At each step of </a:t>
            </a:r>
            <a:r>
              <a:rPr lang="en-US" sz="3600" dirty="0" err="1"/>
              <a:t>Kruskal’s</a:t>
            </a:r>
            <a:r>
              <a:rPr lang="en-US" sz="3600" dirty="0"/>
              <a:t>, </a:t>
            </a:r>
            <a:br>
              <a:rPr lang="en-US" sz="3600" dirty="0"/>
            </a:br>
            <a:r>
              <a:rPr lang="en-US" sz="3600" dirty="0"/>
              <a:t>we are maintaining a </a:t>
            </a:r>
            <a:r>
              <a:rPr lang="en-US" sz="3600" dirty="0">
                <a:solidFill>
                  <a:schemeClr val="accent4"/>
                </a:solidFill>
              </a:rPr>
              <a:t>forest</a:t>
            </a:r>
            <a:r>
              <a:rPr lang="en-US" sz="3600" dirty="0"/>
              <a:t>.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659816" y="1075849"/>
            <a:ext cx="760859" cy="103128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138139" y="164732"/>
            <a:ext cx="1899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 </a:t>
            </a:r>
            <a:r>
              <a:rPr lang="en-US" b="1" dirty="0">
                <a:solidFill>
                  <a:schemeClr val="accent4"/>
                </a:solidFill>
              </a:rPr>
              <a:t>forest</a:t>
            </a:r>
            <a:r>
              <a:rPr lang="en-US" dirty="0">
                <a:solidFill>
                  <a:schemeClr val="accent4"/>
                </a:solidFill>
              </a:rPr>
              <a:t> is a collection of disjoint trees</a:t>
            </a:r>
          </a:p>
        </p:txBody>
      </p:sp>
      <p:sp>
        <p:nvSpPr>
          <p:cNvPr id="2" name="Freeform 1"/>
          <p:cNvSpPr/>
          <p:nvPr/>
        </p:nvSpPr>
        <p:spPr>
          <a:xfrm>
            <a:off x="2056609" y="2214167"/>
            <a:ext cx="2738634" cy="2549965"/>
          </a:xfrm>
          <a:custGeom>
            <a:avLst/>
            <a:gdLst>
              <a:gd name="connsiteX0" fmla="*/ 323176 w 2738634"/>
              <a:gd name="connsiteY0" fmla="*/ 1466880 h 2549965"/>
              <a:gd name="connsiteX1" fmla="*/ 1085176 w 2738634"/>
              <a:gd name="connsiteY1" fmla="*/ 775219 h 2549965"/>
              <a:gd name="connsiteX2" fmla="*/ 2280929 w 2738634"/>
              <a:gd name="connsiteY2" fmla="*/ 1496 h 2549965"/>
              <a:gd name="connsiteX3" fmla="*/ 2738129 w 2738634"/>
              <a:gd name="connsiteY3" fmla="*/ 599372 h 2549965"/>
              <a:gd name="connsiteX4" fmla="*/ 2210591 w 2738634"/>
              <a:gd name="connsiteY4" fmla="*/ 1314480 h 2549965"/>
              <a:gd name="connsiteX5" fmla="*/ 803822 w 2738634"/>
              <a:gd name="connsiteY5" fmla="*/ 2463342 h 2549965"/>
              <a:gd name="connsiteX6" fmla="*/ 18376 w 2738634"/>
              <a:gd name="connsiteY6" fmla="*/ 2357834 h 2549965"/>
              <a:gd name="connsiteX7" fmla="*/ 323176 w 2738634"/>
              <a:gd name="connsiteY7" fmla="*/ 1466880 h 2549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8634" h="2549965">
                <a:moveTo>
                  <a:pt x="323176" y="1466880"/>
                </a:moveTo>
                <a:cubicBezTo>
                  <a:pt x="500976" y="1203111"/>
                  <a:pt x="758884" y="1019450"/>
                  <a:pt x="1085176" y="775219"/>
                </a:cubicBezTo>
                <a:cubicBezTo>
                  <a:pt x="1411468" y="530988"/>
                  <a:pt x="2005437" y="30804"/>
                  <a:pt x="2280929" y="1496"/>
                </a:cubicBezTo>
                <a:cubicBezTo>
                  <a:pt x="2556421" y="-27812"/>
                  <a:pt x="2749852" y="380541"/>
                  <a:pt x="2738129" y="599372"/>
                </a:cubicBezTo>
                <a:cubicBezTo>
                  <a:pt x="2726406" y="818203"/>
                  <a:pt x="2532975" y="1003819"/>
                  <a:pt x="2210591" y="1314480"/>
                </a:cubicBezTo>
                <a:cubicBezTo>
                  <a:pt x="1888207" y="1625141"/>
                  <a:pt x="1169191" y="2289450"/>
                  <a:pt x="803822" y="2463342"/>
                </a:cubicBezTo>
                <a:cubicBezTo>
                  <a:pt x="438453" y="2637234"/>
                  <a:pt x="100437" y="2521957"/>
                  <a:pt x="18376" y="2357834"/>
                </a:cubicBezTo>
                <a:cubicBezTo>
                  <a:pt x="-63685" y="2193711"/>
                  <a:pt x="145376" y="1730649"/>
                  <a:pt x="323176" y="1466880"/>
                </a:cubicBez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4831315" y="2251733"/>
            <a:ext cx="1779691" cy="2440575"/>
          </a:xfrm>
          <a:custGeom>
            <a:avLst/>
            <a:gdLst>
              <a:gd name="connsiteX0" fmla="*/ 924717 w 1779691"/>
              <a:gd name="connsiteY0" fmla="*/ 303899 h 2440575"/>
              <a:gd name="connsiteX1" fmla="*/ 33763 w 1779691"/>
              <a:gd name="connsiteY1" fmla="*/ 1804453 h 2440575"/>
              <a:gd name="connsiteX2" fmla="*/ 256501 w 1779691"/>
              <a:gd name="connsiteY2" fmla="*/ 2402330 h 2440575"/>
              <a:gd name="connsiteX3" fmla="*/ 912994 w 1779691"/>
              <a:gd name="connsiteY3" fmla="*/ 2191314 h 2440575"/>
              <a:gd name="connsiteX4" fmla="*/ 1757055 w 1779691"/>
              <a:gd name="connsiteY4" fmla="*/ 667314 h 2440575"/>
              <a:gd name="connsiteX5" fmla="*/ 1487424 w 1779691"/>
              <a:gd name="connsiteY5" fmla="*/ 22545 h 2440575"/>
              <a:gd name="connsiteX6" fmla="*/ 924717 w 1779691"/>
              <a:gd name="connsiteY6" fmla="*/ 303899 h 244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9691" h="2440575">
                <a:moveTo>
                  <a:pt x="924717" y="303899"/>
                </a:moveTo>
                <a:cubicBezTo>
                  <a:pt x="682440" y="600884"/>
                  <a:pt x="145132" y="1454715"/>
                  <a:pt x="33763" y="1804453"/>
                </a:cubicBezTo>
                <a:cubicBezTo>
                  <a:pt x="-77606" y="2154192"/>
                  <a:pt x="109962" y="2337853"/>
                  <a:pt x="256501" y="2402330"/>
                </a:cubicBezTo>
                <a:cubicBezTo>
                  <a:pt x="403039" y="2466807"/>
                  <a:pt x="662902" y="2480483"/>
                  <a:pt x="912994" y="2191314"/>
                </a:cubicBezTo>
                <a:cubicBezTo>
                  <a:pt x="1163086" y="1902145"/>
                  <a:pt x="1661317" y="1028775"/>
                  <a:pt x="1757055" y="667314"/>
                </a:cubicBezTo>
                <a:cubicBezTo>
                  <a:pt x="1852793" y="305853"/>
                  <a:pt x="1622239" y="81160"/>
                  <a:pt x="1487424" y="22545"/>
                </a:cubicBezTo>
                <a:cubicBezTo>
                  <a:pt x="1352609" y="-36070"/>
                  <a:pt x="1166994" y="6914"/>
                  <a:pt x="924717" y="303899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3633592" y="5085292"/>
            <a:ext cx="4925130" cy="1099613"/>
          </a:xfrm>
          <a:custGeom>
            <a:avLst/>
            <a:gdLst>
              <a:gd name="connsiteX0" fmla="*/ 3810562 w 4925130"/>
              <a:gd name="connsiteY0" fmla="*/ 1069324 h 1099613"/>
              <a:gd name="connsiteX1" fmla="*/ 4748408 w 4925130"/>
              <a:gd name="connsiteY1" fmla="*/ 987263 h 1099613"/>
              <a:gd name="connsiteX2" fmla="*/ 4818746 w 4925130"/>
              <a:gd name="connsiteY2" fmla="*/ 307324 h 1099613"/>
              <a:gd name="connsiteX3" fmla="*/ 3599546 w 4925130"/>
              <a:gd name="connsiteY3" fmla="*/ 2524 h 1099613"/>
              <a:gd name="connsiteX4" fmla="*/ 1125977 w 4925130"/>
              <a:gd name="connsiteY4" fmla="*/ 166647 h 1099613"/>
              <a:gd name="connsiteX5" fmla="*/ 199854 w 4925130"/>
              <a:gd name="connsiteY5" fmla="*/ 248709 h 1099613"/>
              <a:gd name="connsiteX6" fmla="*/ 199854 w 4925130"/>
              <a:gd name="connsiteY6" fmla="*/ 1045878 h 1099613"/>
              <a:gd name="connsiteX7" fmla="*/ 2356900 w 4925130"/>
              <a:gd name="connsiteY7" fmla="*/ 1034155 h 1099613"/>
              <a:gd name="connsiteX8" fmla="*/ 3810562 w 4925130"/>
              <a:gd name="connsiteY8" fmla="*/ 1069324 h 109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25130" h="1099613">
                <a:moveTo>
                  <a:pt x="3810562" y="1069324"/>
                </a:moveTo>
                <a:cubicBezTo>
                  <a:pt x="4209147" y="1061509"/>
                  <a:pt x="4580377" y="1114263"/>
                  <a:pt x="4748408" y="987263"/>
                </a:cubicBezTo>
                <a:cubicBezTo>
                  <a:pt x="4916439" y="860263"/>
                  <a:pt x="5010223" y="471447"/>
                  <a:pt x="4818746" y="307324"/>
                </a:cubicBezTo>
                <a:cubicBezTo>
                  <a:pt x="4627269" y="143201"/>
                  <a:pt x="4215007" y="25970"/>
                  <a:pt x="3599546" y="2524"/>
                </a:cubicBezTo>
                <a:cubicBezTo>
                  <a:pt x="2984085" y="-20922"/>
                  <a:pt x="1692592" y="125616"/>
                  <a:pt x="1125977" y="166647"/>
                </a:cubicBezTo>
                <a:cubicBezTo>
                  <a:pt x="559362" y="207678"/>
                  <a:pt x="354208" y="102170"/>
                  <a:pt x="199854" y="248709"/>
                </a:cubicBezTo>
                <a:cubicBezTo>
                  <a:pt x="45500" y="395247"/>
                  <a:pt x="-159654" y="914970"/>
                  <a:pt x="199854" y="1045878"/>
                </a:cubicBezTo>
                <a:cubicBezTo>
                  <a:pt x="559362" y="1176786"/>
                  <a:pt x="1757069" y="1026340"/>
                  <a:pt x="2356900" y="1034155"/>
                </a:cubicBezTo>
                <a:cubicBezTo>
                  <a:pt x="2956731" y="1041970"/>
                  <a:pt x="3411977" y="1077139"/>
                  <a:pt x="3810562" y="1069324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7395675" y="2188067"/>
            <a:ext cx="1164548" cy="1209888"/>
          </a:xfrm>
          <a:custGeom>
            <a:avLst/>
            <a:gdLst>
              <a:gd name="connsiteX0" fmla="*/ 458787 w 1164548"/>
              <a:gd name="connsiteY0" fmla="*/ 51041 h 1209888"/>
              <a:gd name="connsiteX1" fmla="*/ 1587 w 1164548"/>
              <a:gd name="connsiteY1" fmla="*/ 519964 h 1209888"/>
              <a:gd name="connsiteX2" fmla="*/ 329833 w 1164548"/>
              <a:gd name="connsiteY2" fmla="*/ 1164733 h 1209888"/>
              <a:gd name="connsiteX3" fmla="*/ 892540 w 1164548"/>
              <a:gd name="connsiteY3" fmla="*/ 1094395 h 1209888"/>
              <a:gd name="connsiteX4" fmla="*/ 1162171 w 1164548"/>
              <a:gd name="connsiteY4" fmla="*/ 602025 h 1209888"/>
              <a:gd name="connsiteX5" fmla="*/ 751863 w 1164548"/>
              <a:gd name="connsiteY5" fmla="*/ 74487 h 1209888"/>
              <a:gd name="connsiteX6" fmla="*/ 458787 w 1164548"/>
              <a:gd name="connsiteY6" fmla="*/ 51041 h 120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4548" h="1209888">
                <a:moveTo>
                  <a:pt x="458787" y="51041"/>
                </a:moveTo>
                <a:cubicBezTo>
                  <a:pt x="333741" y="125287"/>
                  <a:pt x="23079" y="334349"/>
                  <a:pt x="1587" y="519964"/>
                </a:cubicBezTo>
                <a:cubicBezTo>
                  <a:pt x="-19905" y="705579"/>
                  <a:pt x="181341" y="1068995"/>
                  <a:pt x="329833" y="1164733"/>
                </a:cubicBezTo>
                <a:cubicBezTo>
                  <a:pt x="478325" y="1260471"/>
                  <a:pt x="753817" y="1188180"/>
                  <a:pt x="892540" y="1094395"/>
                </a:cubicBezTo>
                <a:cubicBezTo>
                  <a:pt x="1031263" y="1000610"/>
                  <a:pt x="1185617" y="772010"/>
                  <a:pt x="1162171" y="602025"/>
                </a:cubicBezTo>
                <a:cubicBezTo>
                  <a:pt x="1138725" y="432040"/>
                  <a:pt x="861278" y="166318"/>
                  <a:pt x="751863" y="74487"/>
                </a:cubicBezTo>
                <a:cubicBezTo>
                  <a:pt x="642448" y="-17344"/>
                  <a:pt x="583833" y="-23205"/>
                  <a:pt x="458787" y="51041"/>
                </a:cubicBezTo>
                <a:close/>
              </a:path>
            </a:pathLst>
          </a:custGeom>
          <a:noFill/>
          <a:ln w="19050">
            <a:solidFill>
              <a:srgbClr val="C244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9096967" y="3592483"/>
            <a:ext cx="1283173" cy="1341742"/>
          </a:xfrm>
          <a:custGeom>
            <a:avLst/>
            <a:gdLst>
              <a:gd name="connsiteX0" fmla="*/ 293219 w 1283173"/>
              <a:gd name="connsiteY0" fmla="*/ 76840 h 1341742"/>
              <a:gd name="connsiteX1" fmla="*/ 142 w 1283173"/>
              <a:gd name="connsiteY1" fmla="*/ 557486 h 1341742"/>
              <a:gd name="connsiteX2" fmla="*/ 269772 w 1283173"/>
              <a:gd name="connsiteY2" fmla="*/ 1331209 h 1341742"/>
              <a:gd name="connsiteX3" fmla="*/ 1184172 w 1283173"/>
              <a:gd name="connsiteY3" fmla="*/ 944348 h 1341742"/>
              <a:gd name="connsiteX4" fmla="*/ 1160726 w 1283173"/>
              <a:gd name="connsiteY4" fmla="*/ 88563 h 1341742"/>
              <a:gd name="connsiteX5" fmla="*/ 293219 w 1283173"/>
              <a:gd name="connsiteY5" fmla="*/ 76840 h 134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3173" h="1341742">
                <a:moveTo>
                  <a:pt x="293219" y="76840"/>
                </a:moveTo>
                <a:cubicBezTo>
                  <a:pt x="99788" y="154994"/>
                  <a:pt x="4050" y="348425"/>
                  <a:pt x="142" y="557486"/>
                </a:cubicBezTo>
                <a:cubicBezTo>
                  <a:pt x="-3766" y="766547"/>
                  <a:pt x="72434" y="1266732"/>
                  <a:pt x="269772" y="1331209"/>
                </a:cubicBezTo>
                <a:cubicBezTo>
                  <a:pt x="467110" y="1395686"/>
                  <a:pt x="1035680" y="1151456"/>
                  <a:pt x="1184172" y="944348"/>
                </a:cubicBezTo>
                <a:cubicBezTo>
                  <a:pt x="1332664" y="737240"/>
                  <a:pt x="1305311" y="229240"/>
                  <a:pt x="1160726" y="88563"/>
                </a:cubicBezTo>
                <a:cubicBezTo>
                  <a:pt x="1016142" y="-52114"/>
                  <a:pt x="486650" y="-1314"/>
                  <a:pt x="293219" y="7684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97994" y="1395765"/>
            <a:ext cx="7040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When we add an edge, we merge two trees:</a:t>
            </a:r>
          </a:p>
        </p:txBody>
      </p:sp>
    </p:spTree>
    <p:extLst>
      <p:ext uri="{BB962C8B-B14F-4D97-AF65-F5344CB8AC3E}">
        <p14:creationId xmlns:p14="http://schemas.microsoft.com/office/powerpoint/2010/main" val="2512885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7690338" y="2532184"/>
            <a:ext cx="562708" cy="562708"/>
          </a:xfrm>
          <a:prstGeom prst="ellipse">
            <a:avLst/>
          </a:prstGeom>
          <a:pattFill prst="lgCheck">
            <a:fgClr>
              <a:srgbClr val="EA53F1"/>
            </a:fgClr>
            <a:bgClr>
              <a:srgbClr val="7030A0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849815" y="2532184"/>
            <a:ext cx="562708" cy="562708"/>
          </a:xfrm>
          <a:prstGeom prst="ellipse">
            <a:avLst/>
          </a:prstGeom>
          <a:pattFill prst="wdUpDiag">
            <a:fgClr>
              <a:schemeClr val="accent6">
                <a:lumMod val="20000"/>
                <a:lumOff val="80000"/>
              </a:schemeClr>
            </a:fgClr>
            <a:bgClr>
              <a:srgbClr val="FF0000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4032738" y="2532184"/>
            <a:ext cx="562708" cy="562708"/>
          </a:xfrm>
          <a:prstGeom prst="ellipse">
            <a:avLst/>
          </a:prstGeom>
          <a:pattFill prst="pct80">
            <a:fgClr>
              <a:schemeClr val="accent4"/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351942" y="3962399"/>
            <a:ext cx="562708" cy="562708"/>
          </a:xfrm>
          <a:prstGeom prst="ellipse">
            <a:avLst/>
          </a:prstGeom>
          <a:pattFill prst="pct80">
            <a:fgClr>
              <a:schemeClr val="accent4"/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032738" y="5380892"/>
            <a:ext cx="562708" cy="562708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861538" y="5380892"/>
            <a:ext cx="562708" cy="562708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90338" y="5380892"/>
            <a:ext cx="562708" cy="562708"/>
          </a:xfrm>
          <a:prstGeom prst="ellipse">
            <a:avLst/>
          </a:prstGeom>
          <a:solidFill>
            <a:srgbClr val="FFFF00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5005753" y="3962399"/>
            <a:ext cx="562708" cy="562708"/>
          </a:xfrm>
          <a:prstGeom prst="ellipse">
            <a:avLst/>
          </a:prstGeom>
          <a:pattFill prst="wdUpDiag">
            <a:fgClr>
              <a:schemeClr val="accent6">
                <a:lumMod val="20000"/>
                <a:lumOff val="80000"/>
              </a:schemeClr>
            </a:fgClr>
            <a:bgClr>
              <a:srgbClr val="FF0000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12" name="Oval 11"/>
          <p:cNvSpPr/>
          <p:nvPr/>
        </p:nvSpPr>
        <p:spPr>
          <a:xfrm>
            <a:off x="9378461" y="3962399"/>
            <a:ext cx="562708" cy="562708"/>
          </a:xfrm>
          <a:prstGeom prst="ellipse">
            <a:avLst/>
          </a:prstGeom>
          <a:pattFill prst="lgGri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11" idx="5"/>
            <a:endCxn id="16" idx="1"/>
          </p:cNvCxnSpPr>
          <p:nvPr/>
        </p:nvCxnSpPr>
        <p:spPr>
          <a:xfrm>
            <a:off x="6330117" y="3012485"/>
            <a:ext cx="1442629" cy="24508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1" idx="6"/>
            <a:endCxn id="10" idx="2"/>
          </p:cNvCxnSpPr>
          <p:nvPr/>
        </p:nvCxnSpPr>
        <p:spPr>
          <a:xfrm>
            <a:off x="6412524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8" idx="1"/>
            <a:endCxn id="10" idx="5"/>
          </p:cNvCxnSpPr>
          <p:nvPr/>
        </p:nvCxnSpPr>
        <p:spPr>
          <a:xfrm flipH="1" flipV="1">
            <a:off x="8170640" y="3012486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3"/>
            <a:endCxn id="16" idx="7"/>
          </p:cNvCxnSpPr>
          <p:nvPr/>
        </p:nvCxnSpPr>
        <p:spPr>
          <a:xfrm flipH="1">
            <a:off x="8170640" y="4442701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0" idx="4"/>
            <a:endCxn id="16" idx="0"/>
          </p:cNvCxnSpPr>
          <p:nvPr/>
        </p:nvCxnSpPr>
        <p:spPr>
          <a:xfrm>
            <a:off x="7971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7" idx="5"/>
            <a:endCxn id="15" idx="1"/>
          </p:cNvCxnSpPr>
          <p:nvPr/>
        </p:nvCxnSpPr>
        <p:spPr>
          <a:xfrm>
            <a:off x="5486055" y="4442701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5" idx="6"/>
            <a:endCxn id="16" idx="2"/>
          </p:cNvCxnSpPr>
          <p:nvPr/>
        </p:nvCxnSpPr>
        <p:spPr>
          <a:xfrm>
            <a:off x="6424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0"/>
            <a:endCxn id="11" idx="3"/>
          </p:cNvCxnSpPr>
          <p:nvPr/>
        </p:nvCxnSpPr>
        <p:spPr>
          <a:xfrm flipV="1">
            <a:off x="5287108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2" idx="6"/>
            <a:endCxn id="11" idx="2"/>
          </p:cNvCxnSpPr>
          <p:nvPr/>
        </p:nvCxnSpPr>
        <p:spPr>
          <a:xfrm>
            <a:off x="4595447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3" idx="7"/>
            <a:endCxn id="12" idx="3"/>
          </p:cNvCxnSpPr>
          <p:nvPr/>
        </p:nvCxnSpPr>
        <p:spPr>
          <a:xfrm flipV="1">
            <a:off x="2832243" y="3012486"/>
            <a:ext cx="1282902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3" idx="5"/>
            <a:endCxn id="14" idx="1"/>
          </p:cNvCxnSpPr>
          <p:nvPr/>
        </p:nvCxnSpPr>
        <p:spPr>
          <a:xfrm>
            <a:off x="2832243" y="4442701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5" idx="2"/>
            <a:endCxn id="14" idx="6"/>
          </p:cNvCxnSpPr>
          <p:nvPr/>
        </p:nvCxnSpPr>
        <p:spPr>
          <a:xfrm flipH="1">
            <a:off x="4595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7" idx="3"/>
            <a:endCxn id="14" idx="7"/>
          </p:cNvCxnSpPr>
          <p:nvPr/>
        </p:nvCxnSpPr>
        <p:spPr>
          <a:xfrm flipH="1">
            <a:off x="4513040" y="4442701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81446" y="233323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45415" y="30549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39199" y="489684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59969" y="394739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1446" y="36550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4727" y="523246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0437" y="33443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4369" y="519447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8529" y="470011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4999" y="46853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30588" y="485441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4" idx="0"/>
            <a:endCxn id="12" idx="4"/>
          </p:cNvCxnSpPr>
          <p:nvPr/>
        </p:nvCxnSpPr>
        <p:spPr>
          <a:xfrm flipV="1">
            <a:off x="4314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31332" y="370555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64723" y="234653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77653" y="31617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>
          <a:xfrm>
            <a:off x="1707087" y="7499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At each step of </a:t>
            </a:r>
            <a:r>
              <a:rPr lang="en-US" sz="3600" dirty="0" err="1"/>
              <a:t>Kruskal’s</a:t>
            </a:r>
            <a:r>
              <a:rPr lang="en-US" sz="3600" dirty="0"/>
              <a:t>, </a:t>
            </a:r>
            <a:br>
              <a:rPr lang="en-US" sz="3600" dirty="0"/>
            </a:br>
            <a:r>
              <a:rPr lang="en-US" sz="3600" dirty="0"/>
              <a:t>we are maintaining a </a:t>
            </a:r>
            <a:r>
              <a:rPr lang="en-US" sz="3600" dirty="0">
                <a:solidFill>
                  <a:schemeClr val="accent4"/>
                </a:solidFill>
              </a:rPr>
              <a:t>forest</a:t>
            </a:r>
            <a:r>
              <a:rPr lang="en-US" sz="3600" dirty="0"/>
              <a:t>.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659816" y="1075849"/>
            <a:ext cx="760859" cy="103128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138139" y="164732"/>
            <a:ext cx="1899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 </a:t>
            </a:r>
            <a:r>
              <a:rPr lang="en-US" b="1" dirty="0">
                <a:solidFill>
                  <a:schemeClr val="accent4"/>
                </a:solidFill>
              </a:rPr>
              <a:t>forest</a:t>
            </a:r>
            <a:r>
              <a:rPr lang="en-US" dirty="0">
                <a:solidFill>
                  <a:schemeClr val="accent4"/>
                </a:solidFill>
              </a:rPr>
              <a:t> is a collection of disjoint trees</a:t>
            </a:r>
          </a:p>
        </p:txBody>
      </p:sp>
      <p:sp>
        <p:nvSpPr>
          <p:cNvPr id="2" name="Freeform 1"/>
          <p:cNvSpPr/>
          <p:nvPr/>
        </p:nvSpPr>
        <p:spPr>
          <a:xfrm>
            <a:off x="2056609" y="2214167"/>
            <a:ext cx="2738634" cy="2549965"/>
          </a:xfrm>
          <a:custGeom>
            <a:avLst/>
            <a:gdLst>
              <a:gd name="connsiteX0" fmla="*/ 323176 w 2738634"/>
              <a:gd name="connsiteY0" fmla="*/ 1466880 h 2549965"/>
              <a:gd name="connsiteX1" fmla="*/ 1085176 w 2738634"/>
              <a:gd name="connsiteY1" fmla="*/ 775219 h 2549965"/>
              <a:gd name="connsiteX2" fmla="*/ 2280929 w 2738634"/>
              <a:gd name="connsiteY2" fmla="*/ 1496 h 2549965"/>
              <a:gd name="connsiteX3" fmla="*/ 2738129 w 2738634"/>
              <a:gd name="connsiteY3" fmla="*/ 599372 h 2549965"/>
              <a:gd name="connsiteX4" fmla="*/ 2210591 w 2738634"/>
              <a:gd name="connsiteY4" fmla="*/ 1314480 h 2549965"/>
              <a:gd name="connsiteX5" fmla="*/ 803822 w 2738634"/>
              <a:gd name="connsiteY5" fmla="*/ 2463342 h 2549965"/>
              <a:gd name="connsiteX6" fmla="*/ 18376 w 2738634"/>
              <a:gd name="connsiteY6" fmla="*/ 2357834 h 2549965"/>
              <a:gd name="connsiteX7" fmla="*/ 323176 w 2738634"/>
              <a:gd name="connsiteY7" fmla="*/ 1466880 h 2549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8634" h="2549965">
                <a:moveTo>
                  <a:pt x="323176" y="1466880"/>
                </a:moveTo>
                <a:cubicBezTo>
                  <a:pt x="500976" y="1203111"/>
                  <a:pt x="758884" y="1019450"/>
                  <a:pt x="1085176" y="775219"/>
                </a:cubicBezTo>
                <a:cubicBezTo>
                  <a:pt x="1411468" y="530988"/>
                  <a:pt x="2005437" y="30804"/>
                  <a:pt x="2280929" y="1496"/>
                </a:cubicBezTo>
                <a:cubicBezTo>
                  <a:pt x="2556421" y="-27812"/>
                  <a:pt x="2749852" y="380541"/>
                  <a:pt x="2738129" y="599372"/>
                </a:cubicBezTo>
                <a:cubicBezTo>
                  <a:pt x="2726406" y="818203"/>
                  <a:pt x="2532975" y="1003819"/>
                  <a:pt x="2210591" y="1314480"/>
                </a:cubicBezTo>
                <a:cubicBezTo>
                  <a:pt x="1888207" y="1625141"/>
                  <a:pt x="1169191" y="2289450"/>
                  <a:pt x="803822" y="2463342"/>
                </a:cubicBezTo>
                <a:cubicBezTo>
                  <a:pt x="438453" y="2637234"/>
                  <a:pt x="100437" y="2521957"/>
                  <a:pt x="18376" y="2357834"/>
                </a:cubicBezTo>
                <a:cubicBezTo>
                  <a:pt x="-63685" y="2193711"/>
                  <a:pt x="145376" y="1730649"/>
                  <a:pt x="323176" y="1466880"/>
                </a:cubicBez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4831315" y="2251733"/>
            <a:ext cx="1779691" cy="2440575"/>
          </a:xfrm>
          <a:custGeom>
            <a:avLst/>
            <a:gdLst>
              <a:gd name="connsiteX0" fmla="*/ 924717 w 1779691"/>
              <a:gd name="connsiteY0" fmla="*/ 303899 h 2440575"/>
              <a:gd name="connsiteX1" fmla="*/ 33763 w 1779691"/>
              <a:gd name="connsiteY1" fmla="*/ 1804453 h 2440575"/>
              <a:gd name="connsiteX2" fmla="*/ 256501 w 1779691"/>
              <a:gd name="connsiteY2" fmla="*/ 2402330 h 2440575"/>
              <a:gd name="connsiteX3" fmla="*/ 912994 w 1779691"/>
              <a:gd name="connsiteY3" fmla="*/ 2191314 h 2440575"/>
              <a:gd name="connsiteX4" fmla="*/ 1757055 w 1779691"/>
              <a:gd name="connsiteY4" fmla="*/ 667314 h 2440575"/>
              <a:gd name="connsiteX5" fmla="*/ 1487424 w 1779691"/>
              <a:gd name="connsiteY5" fmla="*/ 22545 h 2440575"/>
              <a:gd name="connsiteX6" fmla="*/ 924717 w 1779691"/>
              <a:gd name="connsiteY6" fmla="*/ 303899 h 2440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9691" h="2440575">
                <a:moveTo>
                  <a:pt x="924717" y="303899"/>
                </a:moveTo>
                <a:cubicBezTo>
                  <a:pt x="682440" y="600884"/>
                  <a:pt x="145132" y="1454715"/>
                  <a:pt x="33763" y="1804453"/>
                </a:cubicBezTo>
                <a:cubicBezTo>
                  <a:pt x="-77606" y="2154192"/>
                  <a:pt x="109962" y="2337853"/>
                  <a:pt x="256501" y="2402330"/>
                </a:cubicBezTo>
                <a:cubicBezTo>
                  <a:pt x="403039" y="2466807"/>
                  <a:pt x="662902" y="2480483"/>
                  <a:pt x="912994" y="2191314"/>
                </a:cubicBezTo>
                <a:cubicBezTo>
                  <a:pt x="1163086" y="1902145"/>
                  <a:pt x="1661317" y="1028775"/>
                  <a:pt x="1757055" y="667314"/>
                </a:cubicBezTo>
                <a:cubicBezTo>
                  <a:pt x="1852793" y="305853"/>
                  <a:pt x="1622239" y="81160"/>
                  <a:pt x="1487424" y="22545"/>
                </a:cubicBezTo>
                <a:cubicBezTo>
                  <a:pt x="1352609" y="-36070"/>
                  <a:pt x="1166994" y="6914"/>
                  <a:pt x="924717" y="303899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3633592" y="5085292"/>
            <a:ext cx="4925130" cy="1099613"/>
          </a:xfrm>
          <a:custGeom>
            <a:avLst/>
            <a:gdLst>
              <a:gd name="connsiteX0" fmla="*/ 3810562 w 4925130"/>
              <a:gd name="connsiteY0" fmla="*/ 1069324 h 1099613"/>
              <a:gd name="connsiteX1" fmla="*/ 4748408 w 4925130"/>
              <a:gd name="connsiteY1" fmla="*/ 987263 h 1099613"/>
              <a:gd name="connsiteX2" fmla="*/ 4818746 w 4925130"/>
              <a:gd name="connsiteY2" fmla="*/ 307324 h 1099613"/>
              <a:gd name="connsiteX3" fmla="*/ 3599546 w 4925130"/>
              <a:gd name="connsiteY3" fmla="*/ 2524 h 1099613"/>
              <a:gd name="connsiteX4" fmla="*/ 1125977 w 4925130"/>
              <a:gd name="connsiteY4" fmla="*/ 166647 h 1099613"/>
              <a:gd name="connsiteX5" fmla="*/ 199854 w 4925130"/>
              <a:gd name="connsiteY5" fmla="*/ 248709 h 1099613"/>
              <a:gd name="connsiteX6" fmla="*/ 199854 w 4925130"/>
              <a:gd name="connsiteY6" fmla="*/ 1045878 h 1099613"/>
              <a:gd name="connsiteX7" fmla="*/ 2356900 w 4925130"/>
              <a:gd name="connsiteY7" fmla="*/ 1034155 h 1099613"/>
              <a:gd name="connsiteX8" fmla="*/ 3810562 w 4925130"/>
              <a:gd name="connsiteY8" fmla="*/ 1069324 h 109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25130" h="1099613">
                <a:moveTo>
                  <a:pt x="3810562" y="1069324"/>
                </a:moveTo>
                <a:cubicBezTo>
                  <a:pt x="4209147" y="1061509"/>
                  <a:pt x="4580377" y="1114263"/>
                  <a:pt x="4748408" y="987263"/>
                </a:cubicBezTo>
                <a:cubicBezTo>
                  <a:pt x="4916439" y="860263"/>
                  <a:pt x="5010223" y="471447"/>
                  <a:pt x="4818746" y="307324"/>
                </a:cubicBezTo>
                <a:cubicBezTo>
                  <a:pt x="4627269" y="143201"/>
                  <a:pt x="4215007" y="25970"/>
                  <a:pt x="3599546" y="2524"/>
                </a:cubicBezTo>
                <a:cubicBezTo>
                  <a:pt x="2984085" y="-20922"/>
                  <a:pt x="1692592" y="125616"/>
                  <a:pt x="1125977" y="166647"/>
                </a:cubicBezTo>
                <a:cubicBezTo>
                  <a:pt x="559362" y="207678"/>
                  <a:pt x="354208" y="102170"/>
                  <a:pt x="199854" y="248709"/>
                </a:cubicBezTo>
                <a:cubicBezTo>
                  <a:pt x="45500" y="395247"/>
                  <a:pt x="-159654" y="914970"/>
                  <a:pt x="199854" y="1045878"/>
                </a:cubicBezTo>
                <a:cubicBezTo>
                  <a:pt x="559362" y="1176786"/>
                  <a:pt x="1757069" y="1026340"/>
                  <a:pt x="2356900" y="1034155"/>
                </a:cubicBezTo>
                <a:cubicBezTo>
                  <a:pt x="2956731" y="1041970"/>
                  <a:pt x="3411977" y="1077139"/>
                  <a:pt x="3810562" y="1069324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7395675" y="2188067"/>
            <a:ext cx="1164548" cy="1209888"/>
          </a:xfrm>
          <a:custGeom>
            <a:avLst/>
            <a:gdLst>
              <a:gd name="connsiteX0" fmla="*/ 458787 w 1164548"/>
              <a:gd name="connsiteY0" fmla="*/ 51041 h 1209888"/>
              <a:gd name="connsiteX1" fmla="*/ 1587 w 1164548"/>
              <a:gd name="connsiteY1" fmla="*/ 519964 h 1209888"/>
              <a:gd name="connsiteX2" fmla="*/ 329833 w 1164548"/>
              <a:gd name="connsiteY2" fmla="*/ 1164733 h 1209888"/>
              <a:gd name="connsiteX3" fmla="*/ 892540 w 1164548"/>
              <a:gd name="connsiteY3" fmla="*/ 1094395 h 1209888"/>
              <a:gd name="connsiteX4" fmla="*/ 1162171 w 1164548"/>
              <a:gd name="connsiteY4" fmla="*/ 602025 h 1209888"/>
              <a:gd name="connsiteX5" fmla="*/ 751863 w 1164548"/>
              <a:gd name="connsiteY5" fmla="*/ 74487 h 1209888"/>
              <a:gd name="connsiteX6" fmla="*/ 458787 w 1164548"/>
              <a:gd name="connsiteY6" fmla="*/ 51041 h 120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4548" h="1209888">
                <a:moveTo>
                  <a:pt x="458787" y="51041"/>
                </a:moveTo>
                <a:cubicBezTo>
                  <a:pt x="333741" y="125287"/>
                  <a:pt x="23079" y="334349"/>
                  <a:pt x="1587" y="519964"/>
                </a:cubicBezTo>
                <a:cubicBezTo>
                  <a:pt x="-19905" y="705579"/>
                  <a:pt x="181341" y="1068995"/>
                  <a:pt x="329833" y="1164733"/>
                </a:cubicBezTo>
                <a:cubicBezTo>
                  <a:pt x="478325" y="1260471"/>
                  <a:pt x="753817" y="1188180"/>
                  <a:pt x="892540" y="1094395"/>
                </a:cubicBezTo>
                <a:cubicBezTo>
                  <a:pt x="1031263" y="1000610"/>
                  <a:pt x="1185617" y="772010"/>
                  <a:pt x="1162171" y="602025"/>
                </a:cubicBezTo>
                <a:cubicBezTo>
                  <a:pt x="1138725" y="432040"/>
                  <a:pt x="861278" y="166318"/>
                  <a:pt x="751863" y="74487"/>
                </a:cubicBezTo>
                <a:cubicBezTo>
                  <a:pt x="642448" y="-17344"/>
                  <a:pt x="583833" y="-23205"/>
                  <a:pt x="458787" y="51041"/>
                </a:cubicBezTo>
                <a:close/>
              </a:path>
            </a:pathLst>
          </a:custGeom>
          <a:noFill/>
          <a:ln w="19050">
            <a:solidFill>
              <a:srgbClr val="C244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9096967" y="3592483"/>
            <a:ext cx="1283173" cy="1341742"/>
          </a:xfrm>
          <a:custGeom>
            <a:avLst/>
            <a:gdLst>
              <a:gd name="connsiteX0" fmla="*/ 293219 w 1283173"/>
              <a:gd name="connsiteY0" fmla="*/ 76840 h 1341742"/>
              <a:gd name="connsiteX1" fmla="*/ 142 w 1283173"/>
              <a:gd name="connsiteY1" fmla="*/ 557486 h 1341742"/>
              <a:gd name="connsiteX2" fmla="*/ 269772 w 1283173"/>
              <a:gd name="connsiteY2" fmla="*/ 1331209 h 1341742"/>
              <a:gd name="connsiteX3" fmla="*/ 1184172 w 1283173"/>
              <a:gd name="connsiteY3" fmla="*/ 944348 h 1341742"/>
              <a:gd name="connsiteX4" fmla="*/ 1160726 w 1283173"/>
              <a:gd name="connsiteY4" fmla="*/ 88563 h 1341742"/>
              <a:gd name="connsiteX5" fmla="*/ 293219 w 1283173"/>
              <a:gd name="connsiteY5" fmla="*/ 76840 h 134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3173" h="1341742">
                <a:moveTo>
                  <a:pt x="293219" y="76840"/>
                </a:moveTo>
                <a:cubicBezTo>
                  <a:pt x="99788" y="154994"/>
                  <a:pt x="4050" y="348425"/>
                  <a:pt x="142" y="557486"/>
                </a:cubicBezTo>
                <a:cubicBezTo>
                  <a:pt x="-3766" y="766547"/>
                  <a:pt x="72434" y="1266732"/>
                  <a:pt x="269772" y="1331209"/>
                </a:cubicBezTo>
                <a:cubicBezTo>
                  <a:pt x="467110" y="1395686"/>
                  <a:pt x="1035680" y="1151456"/>
                  <a:pt x="1184172" y="944348"/>
                </a:cubicBezTo>
                <a:cubicBezTo>
                  <a:pt x="1332664" y="737240"/>
                  <a:pt x="1305311" y="229240"/>
                  <a:pt x="1160726" y="88563"/>
                </a:cubicBezTo>
                <a:cubicBezTo>
                  <a:pt x="1016142" y="-52114"/>
                  <a:pt x="486650" y="-1314"/>
                  <a:pt x="293219" y="7684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97994" y="1395765"/>
            <a:ext cx="7040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When we add an edge, we merge two trees:</a:t>
            </a:r>
          </a:p>
        </p:txBody>
      </p:sp>
    </p:spTree>
    <p:extLst>
      <p:ext uri="{BB962C8B-B14F-4D97-AF65-F5344CB8AC3E}">
        <p14:creationId xmlns:p14="http://schemas.microsoft.com/office/powerpoint/2010/main" val="105234010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7690338" y="2532184"/>
            <a:ext cx="562708" cy="562708"/>
          </a:xfrm>
          <a:prstGeom prst="ellipse">
            <a:avLst/>
          </a:prstGeom>
          <a:pattFill prst="lgCheck">
            <a:fgClr>
              <a:srgbClr val="EA53F1"/>
            </a:fgClr>
            <a:bgClr>
              <a:srgbClr val="7030A0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849815" y="2532184"/>
            <a:ext cx="562708" cy="56270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4032738" y="2532184"/>
            <a:ext cx="562708" cy="562708"/>
          </a:xfrm>
          <a:prstGeom prst="ellipse">
            <a:avLst/>
          </a:prstGeom>
          <a:pattFill prst="pct80">
            <a:fgClr>
              <a:schemeClr val="accent4"/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351942" y="3962399"/>
            <a:ext cx="562708" cy="562708"/>
          </a:xfrm>
          <a:prstGeom prst="ellipse">
            <a:avLst/>
          </a:prstGeom>
          <a:pattFill prst="pct80">
            <a:fgClr>
              <a:schemeClr val="accent4"/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032738" y="5380892"/>
            <a:ext cx="562708" cy="56270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861538" y="5380892"/>
            <a:ext cx="562708" cy="56270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90338" y="5380892"/>
            <a:ext cx="562708" cy="56270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5005753" y="3962399"/>
            <a:ext cx="562708" cy="56270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12" name="Oval 11"/>
          <p:cNvSpPr/>
          <p:nvPr/>
        </p:nvSpPr>
        <p:spPr>
          <a:xfrm>
            <a:off x="9378461" y="3962399"/>
            <a:ext cx="562708" cy="562708"/>
          </a:xfrm>
          <a:prstGeom prst="ellipse">
            <a:avLst/>
          </a:prstGeom>
          <a:pattFill prst="lgGri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11" idx="5"/>
            <a:endCxn id="16" idx="1"/>
          </p:cNvCxnSpPr>
          <p:nvPr/>
        </p:nvCxnSpPr>
        <p:spPr>
          <a:xfrm>
            <a:off x="6330117" y="3012485"/>
            <a:ext cx="1442629" cy="24508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11" idx="6"/>
            <a:endCxn id="10" idx="2"/>
          </p:cNvCxnSpPr>
          <p:nvPr/>
        </p:nvCxnSpPr>
        <p:spPr>
          <a:xfrm>
            <a:off x="6412524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8" idx="1"/>
            <a:endCxn id="10" idx="5"/>
          </p:cNvCxnSpPr>
          <p:nvPr/>
        </p:nvCxnSpPr>
        <p:spPr>
          <a:xfrm flipH="1" flipV="1">
            <a:off x="8170640" y="3012486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8" idx="3"/>
            <a:endCxn id="16" idx="7"/>
          </p:cNvCxnSpPr>
          <p:nvPr/>
        </p:nvCxnSpPr>
        <p:spPr>
          <a:xfrm flipH="1">
            <a:off x="8170640" y="4442701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0" idx="4"/>
            <a:endCxn id="16" idx="0"/>
          </p:cNvCxnSpPr>
          <p:nvPr/>
        </p:nvCxnSpPr>
        <p:spPr>
          <a:xfrm>
            <a:off x="7971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7" idx="5"/>
            <a:endCxn id="15" idx="1"/>
          </p:cNvCxnSpPr>
          <p:nvPr/>
        </p:nvCxnSpPr>
        <p:spPr>
          <a:xfrm>
            <a:off x="5486055" y="4442701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5" idx="6"/>
            <a:endCxn id="16" idx="2"/>
          </p:cNvCxnSpPr>
          <p:nvPr/>
        </p:nvCxnSpPr>
        <p:spPr>
          <a:xfrm>
            <a:off x="6424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7" idx="0"/>
            <a:endCxn id="11" idx="3"/>
          </p:cNvCxnSpPr>
          <p:nvPr/>
        </p:nvCxnSpPr>
        <p:spPr>
          <a:xfrm flipV="1">
            <a:off x="5287108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2" idx="6"/>
            <a:endCxn id="11" idx="2"/>
          </p:cNvCxnSpPr>
          <p:nvPr/>
        </p:nvCxnSpPr>
        <p:spPr>
          <a:xfrm>
            <a:off x="4595447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3" idx="7"/>
            <a:endCxn id="12" idx="3"/>
          </p:cNvCxnSpPr>
          <p:nvPr/>
        </p:nvCxnSpPr>
        <p:spPr>
          <a:xfrm flipV="1">
            <a:off x="2832243" y="3012486"/>
            <a:ext cx="1282902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3" idx="5"/>
            <a:endCxn id="14" idx="1"/>
          </p:cNvCxnSpPr>
          <p:nvPr/>
        </p:nvCxnSpPr>
        <p:spPr>
          <a:xfrm>
            <a:off x="2832243" y="4442701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5" idx="2"/>
            <a:endCxn id="14" idx="6"/>
          </p:cNvCxnSpPr>
          <p:nvPr/>
        </p:nvCxnSpPr>
        <p:spPr>
          <a:xfrm flipH="1">
            <a:off x="4595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7" idx="3"/>
            <a:endCxn id="14" idx="7"/>
          </p:cNvCxnSpPr>
          <p:nvPr/>
        </p:nvCxnSpPr>
        <p:spPr>
          <a:xfrm flipH="1">
            <a:off x="4513040" y="4442701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81446" y="233323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45415" y="30549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39199" y="489684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59969" y="394739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1446" y="36550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4727" y="523246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0437" y="33443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4369" y="519447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8529" y="470011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4999" y="46853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30588" y="485441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4" idx="0"/>
            <a:endCxn id="12" idx="4"/>
          </p:cNvCxnSpPr>
          <p:nvPr/>
        </p:nvCxnSpPr>
        <p:spPr>
          <a:xfrm flipV="1">
            <a:off x="4314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31332" y="370555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64723" y="234653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77653" y="31617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>
          <a:xfrm>
            <a:off x="1707087" y="7499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At each step of </a:t>
            </a:r>
            <a:r>
              <a:rPr lang="en-US" sz="3600" dirty="0" err="1"/>
              <a:t>Kruskal’s</a:t>
            </a:r>
            <a:r>
              <a:rPr lang="en-US" sz="3600" dirty="0"/>
              <a:t>, </a:t>
            </a:r>
            <a:br>
              <a:rPr lang="en-US" sz="3600" dirty="0"/>
            </a:br>
            <a:r>
              <a:rPr lang="en-US" sz="3600" dirty="0"/>
              <a:t>we are maintaining a </a:t>
            </a:r>
            <a:r>
              <a:rPr lang="en-US" sz="3600" dirty="0">
                <a:solidFill>
                  <a:schemeClr val="accent4"/>
                </a:solidFill>
              </a:rPr>
              <a:t>forest</a:t>
            </a:r>
            <a:r>
              <a:rPr lang="en-US" sz="3600" dirty="0"/>
              <a:t>.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659816" y="1075849"/>
            <a:ext cx="760859" cy="103128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138139" y="164732"/>
            <a:ext cx="1899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 </a:t>
            </a:r>
            <a:r>
              <a:rPr lang="en-US" b="1" dirty="0">
                <a:solidFill>
                  <a:schemeClr val="accent4"/>
                </a:solidFill>
              </a:rPr>
              <a:t>forest</a:t>
            </a:r>
            <a:r>
              <a:rPr lang="en-US" dirty="0">
                <a:solidFill>
                  <a:schemeClr val="accent4"/>
                </a:solidFill>
              </a:rPr>
              <a:t> is a collection of disjoint trees</a:t>
            </a:r>
          </a:p>
        </p:txBody>
      </p:sp>
      <p:sp>
        <p:nvSpPr>
          <p:cNvPr id="2" name="Freeform 1"/>
          <p:cNvSpPr/>
          <p:nvPr/>
        </p:nvSpPr>
        <p:spPr>
          <a:xfrm>
            <a:off x="2056609" y="2214167"/>
            <a:ext cx="2738634" cy="2549965"/>
          </a:xfrm>
          <a:custGeom>
            <a:avLst/>
            <a:gdLst>
              <a:gd name="connsiteX0" fmla="*/ 323176 w 2738634"/>
              <a:gd name="connsiteY0" fmla="*/ 1466880 h 2549965"/>
              <a:gd name="connsiteX1" fmla="*/ 1085176 w 2738634"/>
              <a:gd name="connsiteY1" fmla="*/ 775219 h 2549965"/>
              <a:gd name="connsiteX2" fmla="*/ 2280929 w 2738634"/>
              <a:gd name="connsiteY2" fmla="*/ 1496 h 2549965"/>
              <a:gd name="connsiteX3" fmla="*/ 2738129 w 2738634"/>
              <a:gd name="connsiteY3" fmla="*/ 599372 h 2549965"/>
              <a:gd name="connsiteX4" fmla="*/ 2210591 w 2738634"/>
              <a:gd name="connsiteY4" fmla="*/ 1314480 h 2549965"/>
              <a:gd name="connsiteX5" fmla="*/ 803822 w 2738634"/>
              <a:gd name="connsiteY5" fmla="*/ 2463342 h 2549965"/>
              <a:gd name="connsiteX6" fmla="*/ 18376 w 2738634"/>
              <a:gd name="connsiteY6" fmla="*/ 2357834 h 2549965"/>
              <a:gd name="connsiteX7" fmla="*/ 323176 w 2738634"/>
              <a:gd name="connsiteY7" fmla="*/ 1466880 h 2549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38634" h="2549965">
                <a:moveTo>
                  <a:pt x="323176" y="1466880"/>
                </a:moveTo>
                <a:cubicBezTo>
                  <a:pt x="500976" y="1203111"/>
                  <a:pt x="758884" y="1019450"/>
                  <a:pt x="1085176" y="775219"/>
                </a:cubicBezTo>
                <a:cubicBezTo>
                  <a:pt x="1411468" y="530988"/>
                  <a:pt x="2005437" y="30804"/>
                  <a:pt x="2280929" y="1496"/>
                </a:cubicBezTo>
                <a:cubicBezTo>
                  <a:pt x="2556421" y="-27812"/>
                  <a:pt x="2749852" y="380541"/>
                  <a:pt x="2738129" y="599372"/>
                </a:cubicBezTo>
                <a:cubicBezTo>
                  <a:pt x="2726406" y="818203"/>
                  <a:pt x="2532975" y="1003819"/>
                  <a:pt x="2210591" y="1314480"/>
                </a:cubicBezTo>
                <a:cubicBezTo>
                  <a:pt x="1888207" y="1625141"/>
                  <a:pt x="1169191" y="2289450"/>
                  <a:pt x="803822" y="2463342"/>
                </a:cubicBezTo>
                <a:cubicBezTo>
                  <a:pt x="438453" y="2637234"/>
                  <a:pt x="100437" y="2521957"/>
                  <a:pt x="18376" y="2357834"/>
                </a:cubicBezTo>
                <a:cubicBezTo>
                  <a:pt x="-63685" y="2193711"/>
                  <a:pt x="145376" y="1730649"/>
                  <a:pt x="323176" y="1466880"/>
                </a:cubicBez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7395675" y="2188067"/>
            <a:ext cx="1164548" cy="1209888"/>
          </a:xfrm>
          <a:custGeom>
            <a:avLst/>
            <a:gdLst>
              <a:gd name="connsiteX0" fmla="*/ 458787 w 1164548"/>
              <a:gd name="connsiteY0" fmla="*/ 51041 h 1209888"/>
              <a:gd name="connsiteX1" fmla="*/ 1587 w 1164548"/>
              <a:gd name="connsiteY1" fmla="*/ 519964 h 1209888"/>
              <a:gd name="connsiteX2" fmla="*/ 329833 w 1164548"/>
              <a:gd name="connsiteY2" fmla="*/ 1164733 h 1209888"/>
              <a:gd name="connsiteX3" fmla="*/ 892540 w 1164548"/>
              <a:gd name="connsiteY3" fmla="*/ 1094395 h 1209888"/>
              <a:gd name="connsiteX4" fmla="*/ 1162171 w 1164548"/>
              <a:gd name="connsiteY4" fmla="*/ 602025 h 1209888"/>
              <a:gd name="connsiteX5" fmla="*/ 751863 w 1164548"/>
              <a:gd name="connsiteY5" fmla="*/ 74487 h 1209888"/>
              <a:gd name="connsiteX6" fmla="*/ 458787 w 1164548"/>
              <a:gd name="connsiteY6" fmla="*/ 51041 h 120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4548" h="1209888">
                <a:moveTo>
                  <a:pt x="458787" y="51041"/>
                </a:moveTo>
                <a:cubicBezTo>
                  <a:pt x="333741" y="125287"/>
                  <a:pt x="23079" y="334349"/>
                  <a:pt x="1587" y="519964"/>
                </a:cubicBezTo>
                <a:cubicBezTo>
                  <a:pt x="-19905" y="705579"/>
                  <a:pt x="181341" y="1068995"/>
                  <a:pt x="329833" y="1164733"/>
                </a:cubicBezTo>
                <a:cubicBezTo>
                  <a:pt x="478325" y="1260471"/>
                  <a:pt x="753817" y="1188180"/>
                  <a:pt x="892540" y="1094395"/>
                </a:cubicBezTo>
                <a:cubicBezTo>
                  <a:pt x="1031263" y="1000610"/>
                  <a:pt x="1185617" y="772010"/>
                  <a:pt x="1162171" y="602025"/>
                </a:cubicBezTo>
                <a:cubicBezTo>
                  <a:pt x="1138725" y="432040"/>
                  <a:pt x="861278" y="166318"/>
                  <a:pt x="751863" y="74487"/>
                </a:cubicBezTo>
                <a:cubicBezTo>
                  <a:pt x="642448" y="-17344"/>
                  <a:pt x="583833" y="-23205"/>
                  <a:pt x="458787" y="51041"/>
                </a:cubicBezTo>
                <a:close/>
              </a:path>
            </a:pathLst>
          </a:custGeom>
          <a:noFill/>
          <a:ln w="19050">
            <a:solidFill>
              <a:srgbClr val="C244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9096967" y="3592483"/>
            <a:ext cx="1283173" cy="1341742"/>
          </a:xfrm>
          <a:custGeom>
            <a:avLst/>
            <a:gdLst>
              <a:gd name="connsiteX0" fmla="*/ 293219 w 1283173"/>
              <a:gd name="connsiteY0" fmla="*/ 76840 h 1341742"/>
              <a:gd name="connsiteX1" fmla="*/ 142 w 1283173"/>
              <a:gd name="connsiteY1" fmla="*/ 557486 h 1341742"/>
              <a:gd name="connsiteX2" fmla="*/ 269772 w 1283173"/>
              <a:gd name="connsiteY2" fmla="*/ 1331209 h 1341742"/>
              <a:gd name="connsiteX3" fmla="*/ 1184172 w 1283173"/>
              <a:gd name="connsiteY3" fmla="*/ 944348 h 1341742"/>
              <a:gd name="connsiteX4" fmla="*/ 1160726 w 1283173"/>
              <a:gd name="connsiteY4" fmla="*/ 88563 h 1341742"/>
              <a:gd name="connsiteX5" fmla="*/ 293219 w 1283173"/>
              <a:gd name="connsiteY5" fmla="*/ 76840 h 134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3173" h="1341742">
                <a:moveTo>
                  <a:pt x="293219" y="76840"/>
                </a:moveTo>
                <a:cubicBezTo>
                  <a:pt x="99788" y="154994"/>
                  <a:pt x="4050" y="348425"/>
                  <a:pt x="142" y="557486"/>
                </a:cubicBezTo>
                <a:cubicBezTo>
                  <a:pt x="-3766" y="766547"/>
                  <a:pt x="72434" y="1266732"/>
                  <a:pt x="269772" y="1331209"/>
                </a:cubicBezTo>
                <a:cubicBezTo>
                  <a:pt x="467110" y="1395686"/>
                  <a:pt x="1035680" y="1151456"/>
                  <a:pt x="1184172" y="944348"/>
                </a:cubicBezTo>
                <a:cubicBezTo>
                  <a:pt x="1332664" y="737240"/>
                  <a:pt x="1305311" y="229240"/>
                  <a:pt x="1160726" y="88563"/>
                </a:cubicBezTo>
                <a:cubicBezTo>
                  <a:pt x="1016142" y="-52114"/>
                  <a:pt x="486650" y="-1314"/>
                  <a:pt x="293219" y="7684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97994" y="1395765"/>
            <a:ext cx="7040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When we add an edge, we merge two trees: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774532" y="6378971"/>
            <a:ext cx="8643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We never add an edge within a tree since that would create a cycle.</a:t>
            </a:r>
          </a:p>
        </p:txBody>
      </p:sp>
      <p:sp>
        <p:nvSpPr>
          <p:cNvPr id="49" name="Freeform 48"/>
          <p:cNvSpPr/>
          <p:nvPr/>
        </p:nvSpPr>
        <p:spPr>
          <a:xfrm>
            <a:off x="3345761" y="2285504"/>
            <a:ext cx="5402259" cy="4026715"/>
          </a:xfrm>
          <a:custGeom>
            <a:avLst/>
            <a:gdLst>
              <a:gd name="connsiteX0" fmla="*/ 2293040 w 5402259"/>
              <a:gd name="connsiteY0" fmla="*/ 375635 h 4026715"/>
              <a:gd name="connsiteX1" fmla="*/ 1284855 w 5402259"/>
              <a:gd name="connsiteY1" fmla="*/ 1829297 h 4026715"/>
              <a:gd name="connsiteX2" fmla="*/ 1437255 w 5402259"/>
              <a:gd name="connsiteY2" fmla="*/ 2520959 h 4026715"/>
              <a:gd name="connsiteX3" fmla="*/ 2210978 w 5402259"/>
              <a:gd name="connsiteY3" fmla="*/ 2438897 h 4026715"/>
              <a:gd name="connsiteX4" fmla="*/ 2926086 w 5402259"/>
              <a:gd name="connsiteY4" fmla="*/ 2157543 h 4026715"/>
              <a:gd name="connsiteX5" fmla="*/ 2984702 w 5402259"/>
              <a:gd name="connsiteY5" fmla="*/ 2661635 h 4026715"/>
              <a:gd name="connsiteX6" fmla="*/ 2093748 w 5402259"/>
              <a:gd name="connsiteY6" fmla="*/ 3095389 h 4026715"/>
              <a:gd name="connsiteX7" fmla="*/ 968332 w 5402259"/>
              <a:gd name="connsiteY7" fmla="*/ 2849205 h 4026715"/>
              <a:gd name="connsiteX8" fmla="*/ 18763 w 5402259"/>
              <a:gd name="connsiteY8" fmla="*/ 3306405 h 4026715"/>
              <a:gd name="connsiteX9" fmla="*/ 745594 w 5402259"/>
              <a:gd name="connsiteY9" fmla="*/ 3951174 h 4026715"/>
              <a:gd name="connsiteX10" fmla="*/ 4989348 w 5402259"/>
              <a:gd name="connsiteY10" fmla="*/ 3833943 h 4026715"/>
              <a:gd name="connsiteX11" fmla="*/ 5024517 w 5402259"/>
              <a:gd name="connsiteY11" fmla="*/ 2345112 h 4026715"/>
              <a:gd name="connsiteX12" fmla="*/ 3090209 w 5402259"/>
              <a:gd name="connsiteY12" fmla="*/ 152897 h 4026715"/>
              <a:gd name="connsiteX13" fmla="*/ 2293040 w 5402259"/>
              <a:gd name="connsiteY13" fmla="*/ 375635 h 4026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402259" h="4026715">
                <a:moveTo>
                  <a:pt x="2293040" y="375635"/>
                </a:moveTo>
                <a:cubicBezTo>
                  <a:pt x="1992148" y="655035"/>
                  <a:pt x="1427486" y="1471743"/>
                  <a:pt x="1284855" y="1829297"/>
                </a:cubicBezTo>
                <a:cubicBezTo>
                  <a:pt x="1142224" y="2186851"/>
                  <a:pt x="1282901" y="2419359"/>
                  <a:pt x="1437255" y="2520959"/>
                </a:cubicBezTo>
                <a:cubicBezTo>
                  <a:pt x="1591609" y="2622559"/>
                  <a:pt x="1962839" y="2499466"/>
                  <a:pt x="2210978" y="2438897"/>
                </a:cubicBezTo>
                <a:cubicBezTo>
                  <a:pt x="2459117" y="2378328"/>
                  <a:pt x="2797132" y="2120420"/>
                  <a:pt x="2926086" y="2157543"/>
                </a:cubicBezTo>
                <a:cubicBezTo>
                  <a:pt x="3055040" y="2194666"/>
                  <a:pt x="3123425" y="2505327"/>
                  <a:pt x="2984702" y="2661635"/>
                </a:cubicBezTo>
                <a:cubicBezTo>
                  <a:pt x="2845979" y="2817943"/>
                  <a:pt x="2429810" y="3064127"/>
                  <a:pt x="2093748" y="3095389"/>
                </a:cubicBezTo>
                <a:cubicBezTo>
                  <a:pt x="1757686" y="3126651"/>
                  <a:pt x="1314163" y="2814036"/>
                  <a:pt x="968332" y="2849205"/>
                </a:cubicBezTo>
                <a:cubicBezTo>
                  <a:pt x="622501" y="2884374"/>
                  <a:pt x="55886" y="3122744"/>
                  <a:pt x="18763" y="3306405"/>
                </a:cubicBezTo>
                <a:cubicBezTo>
                  <a:pt x="-18360" y="3490067"/>
                  <a:pt x="-82837" y="3863251"/>
                  <a:pt x="745594" y="3951174"/>
                </a:cubicBezTo>
                <a:cubicBezTo>
                  <a:pt x="1574025" y="4039097"/>
                  <a:pt x="4276194" y="4101620"/>
                  <a:pt x="4989348" y="3833943"/>
                </a:cubicBezTo>
                <a:cubicBezTo>
                  <a:pt x="5702502" y="3566266"/>
                  <a:pt x="5341040" y="2958620"/>
                  <a:pt x="5024517" y="2345112"/>
                </a:cubicBezTo>
                <a:cubicBezTo>
                  <a:pt x="4707994" y="1731604"/>
                  <a:pt x="3549363" y="487005"/>
                  <a:pt x="3090209" y="152897"/>
                </a:cubicBezTo>
                <a:cubicBezTo>
                  <a:pt x="2631055" y="-181211"/>
                  <a:pt x="2593932" y="96235"/>
                  <a:pt x="2293040" y="375635"/>
                </a:cubicBezTo>
                <a:close/>
              </a:path>
            </a:pathLst>
          </a:cu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854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31812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Keep the trees in a special data structure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350" y="1698870"/>
            <a:ext cx="7874000" cy="444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59262" y="1887415"/>
            <a:ext cx="2935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“treehouse”?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241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8513606" y="4372708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6981547" y="5433743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6767601" y="4025049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Union-find data structure</a:t>
            </a:r>
            <a:br>
              <a:rPr lang="en-US" dirty="0"/>
            </a:br>
            <a:r>
              <a:rPr lang="en-US" sz="3600" dirty="0"/>
              <a:t>also called disjoint-set data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8325" y="1790456"/>
            <a:ext cx="8515350" cy="4351338"/>
          </a:xfrm>
        </p:spPr>
        <p:txBody>
          <a:bodyPr/>
          <a:lstStyle/>
          <a:p>
            <a:r>
              <a:rPr lang="en-US" dirty="0"/>
              <a:t>Used for storing collections of sets</a:t>
            </a:r>
          </a:p>
          <a:p>
            <a:r>
              <a:rPr lang="en-US" dirty="0"/>
              <a:t>Supports:</a:t>
            </a:r>
          </a:p>
          <a:p>
            <a:pPr lvl="1"/>
            <a:r>
              <a:rPr lang="en-US" b="1" dirty="0" err="1">
                <a:solidFill>
                  <a:schemeClr val="accent4"/>
                </a:solidFill>
              </a:rPr>
              <a:t>makeSet</a:t>
            </a:r>
            <a:r>
              <a:rPr lang="en-US" b="1" dirty="0">
                <a:solidFill>
                  <a:schemeClr val="accent4"/>
                </a:solidFill>
              </a:rPr>
              <a:t>(u): </a:t>
            </a:r>
            <a:r>
              <a:rPr lang="en-US" dirty="0">
                <a:solidFill>
                  <a:schemeClr val="accent4"/>
                </a:solidFill>
              </a:rPr>
              <a:t>create a set {u}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find(u): </a:t>
            </a:r>
            <a:r>
              <a:rPr lang="en-US" dirty="0">
                <a:solidFill>
                  <a:schemeClr val="accent4"/>
                </a:solidFill>
              </a:rPr>
              <a:t>return the set that u is in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union(</a:t>
            </a:r>
            <a:r>
              <a:rPr lang="en-US" b="1" dirty="0" err="1">
                <a:solidFill>
                  <a:schemeClr val="accent4"/>
                </a:solidFill>
              </a:rPr>
              <a:t>u,v</a:t>
            </a:r>
            <a:r>
              <a:rPr lang="en-US" b="1" dirty="0">
                <a:solidFill>
                  <a:schemeClr val="accent4"/>
                </a:solidFill>
              </a:rPr>
              <a:t>): </a:t>
            </a:r>
            <a:r>
              <a:rPr lang="en-US" dirty="0">
                <a:solidFill>
                  <a:schemeClr val="accent4"/>
                </a:solidFill>
              </a:rPr>
              <a:t>merge the set that u is in with the set that v is in.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52650" y="4372709"/>
            <a:ext cx="35894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makeSet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makeSet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(y)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makeSet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(z)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union(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x,y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124702" y="4267201"/>
            <a:ext cx="468923" cy="5040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24555" y="996462"/>
            <a:ext cx="949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888292" y="4605048"/>
            <a:ext cx="433753" cy="543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335716" y="5727911"/>
            <a:ext cx="474784" cy="513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z</a:t>
            </a:r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343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0" grpId="0" animBg="1"/>
      <p:bldP spid="3" grpId="0" uiExpand="1" build="p" bldLvl="2"/>
      <p:bldP spid="5" grpId="0" uiExpand="1" build="p"/>
      <p:bldP spid="6" grpId="0" animBg="1"/>
      <p:bldP spid="8" grpId="0" animBg="1"/>
      <p:bldP spid="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6574018" y="3988763"/>
            <a:ext cx="2639003" cy="1289830"/>
          </a:xfrm>
          <a:custGeom>
            <a:avLst/>
            <a:gdLst>
              <a:gd name="connsiteX0" fmla="*/ 2499645 w 2639003"/>
              <a:gd name="connsiteY0" fmla="*/ 208099 h 1289830"/>
              <a:gd name="connsiteX1" fmla="*/ 2581706 w 2639003"/>
              <a:gd name="connsiteY1" fmla="*/ 899760 h 1289830"/>
              <a:gd name="connsiteX2" fmla="*/ 2065891 w 2639003"/>
              <a:gd name="connsiteY2" fmla="*/ 1274899 h 1289830"/>
              <a:gd name="connsiteX3" fmla="*/ 237091 w 2639003"/>
              <a:gd name="connsiteY3" fmla="*/ 1099052 h 1289830"/>
              <a:gd name="connsiteX4" fmla="*/ 155029 w 2639003"/>
              <a:gd name="connsiteY4" fmla="*/ 67422 h 1289830"/>
              <a:gd name="connsiteX5" fmla="*/ 1456291 w 2639003"/>
              <a:gd name="connsiteY5" fmla="*/ 114314 h 1289830"/>
              <a:gd name="connsiteX6" fmla="*/ 2499645 w 2639003"/>
              <a:gd name="connsiteY6" fmla="*/ 208099 h 128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39003" h="1289830">
                <a:moveTo>
                  <a:pt x="2499645" y="208099"/>
                </a:moveTo>
                <a:cubicBezTo>
                  <a:pt x="2687214" y="339007"/>
                  <a:pt x="2653998" y="721960"/>
                  <a:pt x="2581706" y="899760"/>
                </a:cubicBezTo>
                <a:cubicBezTo>
                  <a:pt x="2509414" y="1077560"/>
                  <a:pt x="2456660" y="1241684"/>
                  <a:pt x="2065891" y="1274899"/>
                </a:cubicBezTo>
                <a:cubicBezTo>
                  <a:pt x="1675122" y="1308114"/>
                  <a:pt x="555568" y="1300298"/>
                  <a:pt x="237091" y="1099052"/>
                </a:cubicBezTo>
                <a:cubicBezTo>
                  <a:pt x="-81386" y="897806"/>
                  <a:pt x="-48171" y="231545"/>
                  <a:pt x="155029" y="67422"/>
                </a:cubicBezTo>
                <a:cubicBezTo>
                  <a:pt x="358229" y="-96701"/>
                  <a:pt x="1065522" y="86960"/>
                  <a:pt x="1456291" y="114314"/>
                </a:cubicBezTo>
                <a:cubicBezTo>
                  <a:pt x="1847060" y="141668"/>
                  <a:pt x="2312076" y="77191"/>
                  <a:pt x="2499645" y="208099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6981547" y="5433743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Union-find data structure</a:t>
            </a:r>
            <a:br>
              <a:rPr lang="en-US" dirty="0"/>
            </a:br>
            <a:r>
              <a:rPr lang="en-US" sz="3600" dirty="0"/>
              <a:t>also called disjoint-set data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8325" y="1790456"/>
            <a:ext cx="8515350" cy="4351338"/>
          </a:xfrm>
        </p:spPr>
        <p:txBody>
          <a:bodyPr/>
          <a:lstStyle/>
          <a:p>
            <a:r>
              <a:rPr lang="en-US" dirty="0"/>
              <a:t>Used for storing collections of sets</a:t>
            </a:r>
          </a:p>
          <a:p>
            <a:r>
              <a:rPr lang="en-US" dirty="0"/>
              <a:t>Supports:</a:t>
            </a:r>
          </a:p>
          <a:p>
            <a:pPr lvl="1"/>
            <a:r>
              <a:rPr lang="en-US" b="1" dirty="0" err="1">
                <a:solidFill>
                  <a:schemeClr val="accent4"/>
                </a:solidFill>
              </a:rPr>
              <a:t>makeSet</a:t>
            </a:r>
            <a:r>
              <a:rPr lang="en-US" b="1" dirty="0">
                <a:solidFill>
                  <a:schemeClr val="accent4"/>
                </a:solidFill>
              </a:rPr>
              <a:t>(u): </a:t>
            </a:r>
            <a:r>
              <a:rPr lang="en-US" dirty="0">
                <a:solidFill>
                  <a:schemeClr val="accent4"/>
                </a:solidFill>
              </a:rPr>
              <a:t>create a set {u}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find(u): </a:t>
            </a:r>
            <a:r>
              <a:rPr lang="en-US" dirty="0">
                <a:solidFill>
                  <a:schemeClr val="accent4"/>
                </a:solidFill>
              </a:rPr>
              <a:t>return the set that u is in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union(</a:t>
            </a:r>
            <a:r>
              <a:rPr lang="en-US" b="1" dirty="0" err="1">
                <a:solidFill>
                  <a:schemeClr val="accent4"/>
                </a:solidFill>
              </a:rPr>
              <a:t>u,v</a:t>
            </a:r>
            <a:r>
              <a:rPr lang="en-US" b="1" dirty="0">
                <a:solidFill>
                  <a:schemeClr val="accent4"/>
                </a:solidFill>
              </a:rPr>
              <a:t>): </a:t>
            </a:r>
            <a:r>
              <a:rPr lang="en-US" dirty="0">
                <a:solidFill>
                  <a:schemeClr val="accent4"/>
                </a:solidFill>
              </a:rPr>
              <a:t>merge the set that u is in with the set that v is in.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52650" y="4372708"/>
            <a:ext cx="35894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makeSet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makeSet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(y)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makeSet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(z)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union(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x,y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124702" y="4267201"/>
            <a:ext cx="468923" cy="5040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24555" y="996462"/>
            <a:ext cx="949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323021" y="4372709"/>
            <a:ext cx="433753" cy="543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335716" y="5727911"/>
            <a:ext cx="474784" cy="513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z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41443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6574018" y="3988763"/>
            <a:ext cx="2639003" cy="1289830"/>
          </a:xfrm>
          <a:custGeom>
            <a:avLst/>
            <a:gdLst>
              <a:gd name="connsiteX0" fmla="*/ 2499645 w 2639003"/>
              <a:gd name="connsiteY0" fmla="*/ 208099 h 1289830"/>
              <a:gd name="connsiteX1" fmla="*/ 2581706 w 2639003"/>
              <a:gd name="connsiteY1" fmla="*/ 899760 h 1289830"/>
              <a:gd name="connsiteX2" fmla="*/ 2065891 w 2639003"/>
              <a:gd name="connsiteY2" fmla="*/ 1274899 h 1289830"/>
              <a:gd name="connsiteX3" fmla="*/ 237091 w 2639003"/>
              <a:gd name="connsiteY3" fmla="*/ 1099052 h 1289830"/>
              <a:gd name="connsiteX4" fmla="*/ 155029 w 2639003"/>
              <a:gd name="connsiteY4" fmla="*/ 67422 h 1289830"/>
              <a:gd name="connsiteX5" fmla="*/ 1456291 w 2639003"/>
              <a:gd name="connsiteY5" fmla="*/ 114314 h 1289830"/>
              <a:gd name="connsiteX6" fmla="*/ 2499645 w 2639003"/>
              <a:gd name="connsiteY6" fmla="*/ 208099 h 1289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39003" h="1289830">
                <a:moveTo>
                  <a:pt x="2499645" y="208099"/>
                </a:moveTo>
                <a:cubicBezTo>
                  <a:pt x="2687214" y="339007"/>
                  <a:pt x="2653998" y="721960"/>
                  <a:pt x="2581706" y="899760"/>
                </a:cubicBezTo>
                <a:cubicBezTo>
                  <a:pt x="2509414" y="1077560"/>
                  <a:pt x="2456660" y="1241684"/>
                  <a:pt x="2065891" y="1274899"/>
                </a:cubicBezTo>
                <a:cubicBezTo>
                  <a:pt x="1675122" y="1308114"/>
                  <a:pt x="555568" y="1300298"/>
                  <a:pt x="237091" y="1099052"/>
                </a:cubicBezTo>
                <a:cubicBezTo>
                  <a:pt x="-81386" y="897806"/>
                  <a:pt x="-48171" y="231545"/>
                  <a:pt x="155029" y="67422"/>
                </a:cubicBezTo>
                <a:cubicBezTo>
                  <a:pt x="358229" y="-96701"/>
                  <a:pt x="1065522" y="86960"/>
                  <a:pt x="1456291" y="114314"/>
                </a:cubicBezTo>
                <a:cubicBezTo>
                  <a:pt x="1847060" y="141668"/>
                  <a:pt x="2312076" y="77191"/>
                  <a:pt x="2499645" y="208099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6981547" y="5433743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Union-find data structure</a:t>
            </a:r>
            <a:br>
              <a:rPr lang="en-US" dirty="0"/>
            </a:br>
            <a:r>
              <a:rPr lang="en-US" sz="3600" dirty="0"/>
              <a:t>also called disjoint-set data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8325" y="1790456"/>
            <a:ext cx="8515350" cy="4351338"/>
          </a:xfrm>
        </p:spPr>
        <p:txBody>
          <a:bodyPr/>
          <a:lstStyle/>
          <a:p>
            <a:r>
              <a:rPr lang="en-US" dirty="0"/>
              <a:t>Used for storing collections of sets</a:t>
            </a:r>
          </a:p>
          <a:p>
            <a:r>
              <a:rPr lang="en-US" dirty="0"/>
              <a:t>Supports:</a:t>
            </a:r>
          </a:p>
          <a:p>
            <a:pPr lvl="1"/>
            <a:r>
              <a:rPr lang="en-US" b="1" dirty="0" err="1">
                <a:solidFill>
                  <a:schemeClr val="accent4"/>
                </a:solidFill>
              </a:rPr>
              <a:t>makeSet</a:t>
            </a:r>
            <a:r>
              <a:rPr lang="en-US" b="1" dirty="0">
                <a:solidFill>
                  <a:schemeClr val="accent4"/>
                </a:solidFill>
              </a:rPr>
              <a:t>(u): </a:t>
            </a:r>
            <a:r>
              <a:rPr lang="en-US" dirty="0">
                <a:solidFill>
                  <a:schemeClr val="accent4"/>
                </a:solidFill>
              </a:rPr>
              <a:t>create a set {u}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find(u): </a:t>
            </a:r>
            <a:r>
              <a:rPr lang="en-US" dirty="0">
                <a:solidFill>
                  <a:schemeClr val="accent4"/>
                </a:solidFill>
              </a:rPr>
              <a:t>return the set that u is in</a:t>
            </a:r>
          </a:p>
          <a:p>
            <a:pPr lvl="1"/>
            <a:r>
              <a:rPr lang="en-US" b="1" dirty="0">
                <a:solidFill>
                  <a:schemeClr val="accent4"/>
                </a:solidFill>
              </a:rPr>
              <a:t>union(</a:t>
            </a:r>
            <a:r>
              <a:rPr lang="en-US" b="1" dirty="0" err="1">
                <a:solidFill>
                  <a:schemeClr val="accent4"/>
                </a:solidFill>
              </a:rPr>
              <a:t>u,v</a:t>
            </a:r>
            <a:r>
              <a:rPr lang="en-US" b="1" dirty="0">
                <a:solidFill>
                  <a:schemeClr val="accent4"/>
                </a:solidFill>
              </a:rPr>
              <a:t>): </a:t>
            </a:r>
            <a:r>
              <a:rPr lang="en-US" dirty="0">
                <a:solidFill>
                  <a:schemeClr val="accent4"/>
                </a:solidFill>
              </a:rPr>
              <a:t>merge the set that u is in with the set that v is in.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52650" y="4372709"/>
            <a:ext cx="35894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makeSet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(x)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makeSet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(y)</a:t>
            </a:r>
          </a:p>
          <a:p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makeSet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(z)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union(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x,y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</a:p>
          <a:p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find(x)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124702" y="4267201"/>
            <a:ext cx="468923" cy="5040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24555" y="996462"/>
            <a:ext cx="949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8323021" y="4372709"/>
            <a:ext cx="433753" cy="5435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335716" y="5727911"/>
            <a:ext cx="474784" cy="5136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z</a:t>
            </a:r>
            <a:endParaRPr lang="en-US" sz="2800" dirty="0"/>
          </a:p>
        </p:txBody>
      </p:sp>
      <p:sp>
        <p:nvSpPr>
          <p:cNvPr id="10" name="Right Arrow 9"/>
          <p:cNvSpPr/>
          <p:nvPr/>
        </p:nvSpPr>
        <p:spPr>
          <a:xfrm rot="20268127">
            <a:off x="5818942" y="4773471"/>
            <a:ext cx="811117" cy="362378"/>
          </a:xfrm>
          <a:prstGeom prst="rightArrow">
            <a:avLst/>
          </a:prstGeom>
          <a:solidFill>
            <a:srgbClr val="F07B1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114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4034" y="-21698"/>
            <a:ext cx="7886700" cy="1325563"/>
          </a:xfrm>
        </p:spPr>
        <p:txBody>
          <a:bodyPr/>
          <a:lstStyle/>
          <a:p>
            <a:r>
              <a:rPr lang="en-US" dirty="0"/>
              <a:t>Cuts in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9204" y="1248531"/>
            <a:ext cx="7886700" cy="435133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cut</a:t>
            </a:r>
            <a:r>
              <a:rPr lang="en-US" dirty="0"/>
              <a:t> is a partition of the vertices into two parts:</a:t>
            </a:r>
          </a:p>
        </p:txBody>
      </p:sp>
      <p:sp>
        <p:nvSpPr>
          <p:cNvPr id="4" name="Oval 3"/>
          <p:cNvSpPr/>
          <p:nvPr/>
        </p:nvSpPr>
        <p:spPr>
          <a:xfrm>
            <a:off x="76200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779477" y="2250830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3962400" y="2250830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281604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3962400" y="5099538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791200" y="5099538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20000" y="5099538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4935415" y="3681045"/>
            <a:ext cx="562708" cy="562708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08123" y="3681045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7" idx="5"/>
            <a:endCxn id="12" idx="1"/>
          </p:cNvCxnSpPr>
          <p:nvPr/>
        </p:nvCxnSpPr>
        <p:spPr>
          <a:xfrm>
            <a:off x="6259779" y="2731131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7" idx="6"/>
            <a:endCxn id="6" idx="2"/>
          </p:cNvCxnSpPr>
          <p:nvPr/>
        </p:nvCxnSpPr>
        <p:spPr>
          <a:xfrm>
            <a:off x="6342186" y="2532184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4" idx="1"/>
            <a:endCxn id="6" idx="5"/>
          </p:cNvCxnSpPr>
          <p:nvPr/>
        </p:nvCxnSpPr>
        <p:spPr>
          <a:xfrm flipH="1" flipV="1">
            <a:off x="8100302" y="2731132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4" idx="3"/>
            <a:endCxn id="12" idx="7"/>
          </p:cNvCxnSpPr>
          <p:nvPr/>
        </p:nvCxnSpPr>
        <p:spPr>
          <a:xfrm flipH="1">
            <a:off x="8100302" y="4161347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12" idx="0"/>
          </p:cNvCxnSpPr>
          <p:nvPr/>
        </p:nvCxnSpPr>
        <p:spPr>
          <a:xfrm>
            <a:off x="79013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5"/>
            <a:endCxn id="11" idx="1"/>
          </p:cNvCxnSpPr>
          <p:nvPr/>
        </p:nvCxnSpPr>
        <p:spPr>
          <a:xfrm>
            <a:off x="5415717" y="4161347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1" idx="6"/>
            <a:endCxn id="12" idx="2"/>
          </p:cNvCxnSpPr>
          <p:nvPr/>
        </p:nvCxnSpPr>
        <p:spPr>
          <a:xfrm>
            <a:off x="63539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0"/>
            <a:endCxn id="7" idx="3"/>
          </p:cNvCxnSpPr>
          <p:nvPr/>
        </p:nvCxnSpPr>
        <p:spPr>
          <a:xfrm flipV="1">
            <a:off x="5216770" y="2731131"/>
            <a:ext cx="645115" cy="9499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8" idx="6"/>
            <a:endCxn id="7" idx="2"/>
          </p:cNvCxnSpPr>
          <p:nvPr/>
        </p:nvCxnSpPr>
        <p:spPr>
          <a:xfrm>
            <a:off x="4525109" y="2532184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9" idx="7"/>
            <a:endCxn id="8" idx="3"/>
          </p:cNvCxnSpPr>
          <p:nvPr/>
        </p:nvCxnSpPr>
        <p:spPr>
          <a:xfrm flipV="1">
            <a:off x="2761905" y="2731132"/>
            <a:ext cx="1282902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5"/>
            <a:endCxn id="10" idx="1"/>
          </p:cNvCxnSpPr>
          <p:nvPr/>
        </p:nvCxnSpPr>
        <p:spPr>
          <a:xfrm>
            <a:off x="2761905" y="4161347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2"/>
            <a:endCxn id="10" idx="6"/>
          </p:cNvCxnSpPr>
          <p:nvPr/>
        </p:nvCxnSpPr>
        <p:spPr>
          <a:xfrm flipH="1">
            <a:off x="4525108" y="5380892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3" idx="3"/>
            <a:endCxn id="10" idx="7"/>
          </p:cNvCxnSpPr>
          <p:nvPr/>
        </p:nvCxnSpPr>
        <p:spPr>
          <a:xfrm flipH="1">
            <a:off x="4442702" y="4161347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11108" y="205188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675077" y="277355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68861" y="46154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889631" y="36660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11108" y="337368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64389" y="49511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80099" y="306300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94031" y="491312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78191" y="4418764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44661" y="440398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960250" y="457306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0" idx="0"/>
            <a:endCxn id="8" idx="4"/>
          </p:cNvCxnSpPr>
          <p:nvPr/>
        </p:nvCxnSpPr>
        <p:spPr>
          <a:xfrm flipV="1">
            <a:off x="4243754" y="2813538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260994" y="342420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94385" y="206517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07315" y="28804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2" name="Freeform 41"/>
          <p:cNvSpPr/>
          <p:nvPr/>
        </p:nvSpPr>
        <p:spPr>
          <a:xfrm>
            <a:off x="1828801" y="1849326"/>
            <a:ext cx="8569569" cy="3057005"/>
          </a:xfrm>
          <a:custGeom>
            <a:avLst/>
            <a:gdLst>
              <a:gd name="connsiteX0" fmla="*/ 8569569 w 8569569"/>
              <a:gd name="connsiteY0" fmla="*/ 2992306 h 3057005"/>
              <a:gd name="connsiteX1" fmla="*/ 7795846 w 8569569"/>
              <a:gd name="connsiteY1" fmla="*/ 2968860 h 3057005"/>
              <a:gd name="connsiteX2" fmla="*/ 5943600 w 8569569"/>
              <a:gd name="connsiteY2" fmla="*/ 2136521 h 3057005"/>
              <a:gd name="connsiteX3" fmla="*/ 4783015 w 8569569"/>
              <a:gd name="connsiteY3" fmla="*/ 167044 h 3057005"/>
              <a:gd name="connsiteX4" fmla="*/ 3751385 w 8569569"/>
              <a:gd name="connsiteY4" fmla="*/ 342890 h 3057005"/>
              <a:gd name="connsiteX5" fmla="*/ 1500554 w 8569569"/>
              <a:gd name="connsiteY5" fmla="*/ 2242029 h 3057005"/>
              <a:gd name="connsiteX6" fmla="*/ 0 w 8569569"/>
              <a:gd name="connsiteY6" fmla="*/ 2910244 h 3057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69569" h="3057005">
                <a:moveTo>
                  <a:pt x="8569569" y="2992306"/>
                </a:moveTo>
                <a:cubicBezTo>
                  <a:pt x="8401538" y="3051898"/>
                  <a:pt x="8233507" y="3111491"/>
                  <a:pt x="7795846" y="2968860"/>
                </a:cubicBezTo>
                <a:cubicBezTo>
                  <a:pt x="7358185" y="2826229"/>
                  <a:pt x="6445738" y="2603490"/>
                  <a:pt x="5943600" y="2136521"/>
                </a:cubicBezTo>
                <a:cubicBezTo>
                  <a:pt x="5441461" y="1669552"/>
                  <a:pt x="5148384" y="465982"/>
                  <a:pt x="4783015" y="167044"/>
                </a:cubicBezTo>
                <a:cubicBezTo>
                  <a:pt x="4417646" y="-131895"/>
                  <a:pt x="4298462" y="-2941"/>
                  <a:pt x="3751385" y="342890"/>
                </a:cubicBezTo>
                <a:cubicBezTo>
                  <a:pt x="3204308" y="688721"/>
                  <a:pt x="2125785" y="1814137"/>
                  <a:pt x="1500554" y="2242029"/>
                </a:cubicBezTo>
                <a:cubicBezTo>
                  <a:pt x="875323" y="2669921"/>
                  <a:pt x="437661" y="2790082"/>
                  <a:pt x="0" y="2910244"/>
                </a:cubicBezTo>
              </a:path>
            </a:pathLst>
          </a:custGeom>
          <a:noFill/>
          <a:ln w="539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063042" y="6021118"/>
            <a:ext cx="6393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This is the cut </a:t>
            </a:r>
            <a:r>
              <a:rPr lang="en-US" sz="2800" b="1" dirty="0">
                <a:solidFill>
                  <a:srgbClr val="FF0000"/>
                </a:solidFill>
              </a:rPr>
              <a:t>“{A,B,D,E} and {C,I,H,G,F}”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10585" flipH="1">
            <a:off x="9326614" y="4202301"/>
            <a:ext cx="1493052" cy="12880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068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Kruskal</a:t>
            </a:r>
            <a:r>
              <a:rPr lang="en-US" dirty="0"/>
              <a:t> pseudo-code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825625"/>
            <a:ext cx="8292612" cy="4351338"/>
          </a:xfrm>
        </p:spPr>
        <p:txBody>
          <a:bodyPr/>
          <a:lstStyle/>
          <a:p>
            <a:r>
              <a:rPr lang="en-US" b="1" dirty="0" err="1"/>
              <a:t>kruskal</a:t>
            </a:r>
            <a:r>
              <a:rPr lang="en-US" dirty="0"/>
              <a:t>(G = (V,E)):</a:t>
            </a:r>
          </a:p>
          <a:p>
            <a:pPr lvl="1"/>
            <a:r>
              <a:rPr lang="en-US" dirty="0"/>
              <a:t>Sort E by weight in non-decreasing order</a:t>
            </a:r>
          </a:p>
          <a:p>
            <a:pPr lvl="1"/>
            <a:r>
              <a:rPr lang="en-US" dirty="0"/>
              <a:t>MST = {}                                   </a:t>
            </a:r>
            <a:r>
              <a:rPr lang="en-US" sz="1600" dirty="0">
                <a:solidFill>
                  <a:srgbClr val="7030A0"/>
                </a:solidFill>
              </a:rPr>
              <a:t>// initialize an empty tree</a:t>
            </a:r>
            <a:endParaRPr lang="en-US" dirty="0">
              <a:solidFill>
                <a:srgbClr val="7030A0"/>
              </a:solidFill>
            </a:endParaRPr>
          </a:p>
          <a:p>
            <a:pPr lvl="1"/>
            <a:r>
              <a:rPr lang="en-US" b="1" dirty="0"/>
              <a:t>for</a:t>
            </a:r>
            <a:r>
              <a:rPr lang="en-US" dirty="0"/>
              <a:t> v in V:</a:t>
            </a:r>
          </a:p>
          <a:p>
            <a:pPr lvl="2"/>
            <a:r>
              <a:rPr lang="en-US" b="1" dirty="0" err="1"/>
              <a:t>makeSet</a:t>
            </a:r>
            <a:r>
              <a:rPr lang="en-US" dirty="0"/>
              <a:t>(v)                               </a:t>
            </a:r>
            <a:r>
              <a:rPr lang="en-US" sz="1600" dirty="0">
                <a:solidFill>
                  <a:srgbClr val="7030A0"/>
                </a:solidFill>
              </a:rPr>
              <a:t>// put each vertex in its own tree in the forest</a:t>
            </a:r>
            <a:endParaRPr lang="en-US" sz="1600" dirty="0">
              <a:solidFill>
                <a:schemeClr val="accent4"/>
              </a:solidFill>
            </a:endParaRPr>
          </a:p>
          <a:p>
            <a:pPr lvl="1"/>
            <a:r>
              <a:rPr lang="en-US" b="1" dirty="0"/>
              <a:t>for</a:t>
            </a:r>
            <a:r>
              <a:rPr lang="en-US" dirty="0"/>
              <a:t> (</a:t>
            </a:r>
            <a:r>
              <a:rPr lang="en-US" dirty="0" err="1"/>
              <a:t>u,v</a:t>
            </a:r>
            <a:r>
              <a:rPr lang="en-US" dirty="0"/>
              <a:t>) in E:                           </a:t>
            </a:r>
            <a:r>
              <a:rPr lang="en-US" sz="1600" dirty="0">
                <a:solidFill>
                  <a:srgbClr val="7030A0"/>
                </a:solidFill>
              </a:rPr>
              <a:t>// go through the edges in sorted order</a:t>
            </a:r>
          </a:p>
          <a:p>
            <a:pPr lvl="2"/>
            <a:r>
              <a:rPr lang="en-US" sz="2400" b="1" dirty="0"/>
              <a:t>if</a:t>
            </a:r>
            <a:r>
              <a:rPr lang="en-US" sz="2400" dirty="0"/>
              <a:t> </a:t>
            </a:r>
            <a:r>
              <a:rPr lang="en-US" sz="2400" b="1" dirty="0"/>
              <a:t>find</a:t>
            </a:r>
            <a:r>
              <a:rPr lang="en-US" sz="2400" dirty="0"/>
              <a:t>(u) != </a:t>
            </a:r>
            <a:r>
              <a:rPr lang="en-US" sz="2400" b="1" dirty="0"/>
              <a:t>find</a:t>
            </a:r>
            <a:r>
              <a:rPr lang="en-US" sz="2400" dirty="0"/>
              <a:t>(v):         </a:t>
            </a:r>
            <a:r>
              <a:rPr lang="en-US" sz="1600" dirty="0">
                <a:solidFill>
                  <a:srgbClr val="7030A0"/>
                </a:solidFill>
              </a:rPr>
              <a:t>// if u and v are not in the same tree</a:t>
            </a:r>
          </a:p>
          <a:p>
            <a:pPr lvl="3"/>
            <a:r>
              <a:rPr lang="en-US" sz="2000" dirty="0"/>
              <a:t>add (</a:t>
            </a:r>
            <a:r>
              <a:rPr lang="en-US" sz="2000" dirty="0" err="1"/>
              <a:t>u,v</a:t>
            </a:r>
            <a:r>
              <a:rPr lang="en-US" sz="2000" dirty="0"/>
              <a:t>) to MST</a:t>
            </a:r>
          </a:p>
          <a:p>
            <a:pPr lvl="3"/>
            <a:r>
              <a:rPr lang="en-US" sz="2000" b="1" dirty="0"/>
              <a:t>union</a:t>
            </a:r>
            <a:r>
              <a:rPr lang="en-US" sz="2000" dirty="0"/>
              <a:t>(</a:t>
            </a:r>
            <a:r>
              <a:rPr lang="en-US" sz="2000" dirty="0" err="1"/>
              <a:t>u,v</a:t>
            </a:r>
            <a:r>
              <a:rPr lang="en-US" sz="2000" dirty="0"/>
              <a:t>)                         </a:t>
            </a:r>
            <a:r>
              <a:rPr lang="en-US" sz="1600" dirty="0">
                <a:solidFill>
                  <a:srgbClr val="7030A0"/>
                </a:solidFill>
              </a:rPr>
              <a:t>// merge u’s tree with v’s tree</a:t>
            </a:r>
            <a:endParaRPr lang="en-US" sz="2000" dirty="0">
              <a:solidFill>
                <a:srgbClr val="7030A0"/>
              </a:solidFill>
            </a:endParaRPr>
          </a:p>
          <a:p>
            <a:pPr lvl="1"/>
            <a:r>
              <a:rPr lang="en-US" b="1" dirty="0"/>
              <a:t>return</a:t>
            </a:r>
            <a:r>
              <a:rPr lang="en-US" dirty="0"/>
              <a:t> MST</a:t>
            </a:r>
          </a:p>
        </p:txBody>
      </p:sp>
    </p:spTree>
    <p:extLst>
      <p:ext uri="{BB962C8B-B14F-4D97-AF65-F5344CB8AC3E}">
        <p14:creationId xmlns:p14="http://schemas.microsoft.com/office/powerpoint/2010/main" val="56528594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40"/>
          <p:cNvSpPr/>
          <p:nvPr/>
        </p:nvSpPr>
        <p:spPr>
          <a:xfrm>
            <a:off x="7339728" y="5127674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9138138" y="3778036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7421335" y="2243807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5545987" y="2243807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3705433" y="2287698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4876350" y="3745265"/>
            <a:ext cx="922639" cy="99697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5460465" y="5103745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3694000" y="5059065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2076905" y="3732715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Once more</a:t>
            </a:r>
            <a:r>
              <a:rPr lang="mr-IN" dirty="0"/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690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849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4032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351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032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861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90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5005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78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6330117" y="3012485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6412524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8170640" y="3012486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8170640" y="4442701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7971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5486055" y="4442701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6424246" y="5662246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5287108" y="3012485"/>
            <a:ext cx="645115" cy="9499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4595447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2832243" y="3012486"/>
            <a:ext cx="1282902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2832243" y="4442701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4595446" y="5662246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4513040" y="4442701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81446" y="233323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45415" y="30549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39199" y="489684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59969" y="394739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1446" y="36550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4727" y="523246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0437" y="33443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4369" y="519447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8529" y="470011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4999" y="46853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30588" y="485441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4314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31332" y="370555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64723" y="234653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77653" y="31617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11276" y="1362870"/>
            <a:ext cx="414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To start, every vertex is in its own tree.</a:t>
            </a:r>
          </a:p>
        </p:txBody>
      </p:sp>
    </p:spTree>
    <p:extLst>
      <p:ext uri="{BB962C8B-B14F-4D97-AF65-F5344CB8AC3E}">
        <p14:creationId xmlns:p14="http://schemas.microsoft.com/office/powerpoint/2010/main" val="4570937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1"/>
          <p:cNvSpPr/>
          <p:nvPr/>
        </p:nvSpPr>
        <p:spPr>
          <a:xfrm>
            <a:off x="7339728" y="5127674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9138138" y="3778036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7421335" y="2243807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5545987" y="2243807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3705433" y="2287698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4876350" y="3745265"/>
            <a:ext cx="922639" cy="99697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3705433" y="5103745"/>
            <a:ext cx="3059129" cy="1125915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2076905" y="3732715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Once more</a:t>
            </a:r>
            <a:r>
              <a:rPr lang="mr-IN" dirty="0"/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690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849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4032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351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032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861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90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5005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78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6330117" y="3012485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6412524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8170640" y="3012486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8170640" y="4442701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7971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5486055" y="4442701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6424246" y="5662246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5287108" y="3012485"/>
            <a:ext cx="645115" cy="9499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4595447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2832243" y="3012486"/>
            <a:ext cx="1282902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2832243" y="4442701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4595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4513040" y="4442701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81446" y="233323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45415" y="30549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39199" y="489684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59969" y="394739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1446" y="36550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4727" y="523246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0437" y="33443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4369" y="519447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8529" y="470011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4999" y="46853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30588" y="485441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4314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31332" y="370555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64723" y="234653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77653" y="31617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111276" y="1362870"/>
            <a:ext cx="414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Then start merging.</a:t>
            </a:r>
          </a:p>
        </p:txBody>
      </p:sp>
    </p:spTree>
    <p:extLst>
      <p:ext uri="{BB962C8B-B14F-4D97-AF65-F5344CB8AC3E}">
        <p14:creationId xmlns:p14="http://schemas.microsoft.com/office/powerpoint/2010/main" val="8498783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1"/>
          <p:cNvSpPr/>
          <p:nvPr/>
        </p:nvSpPr>
        <p:spPr>
          <a:xfrm>
            <a:off x="7339728" y="5127674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9138138" y="3778036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7421335" y="2243807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 rot="18087076">
            <a:off x="4237656" y="2977239"/>
            <a:ext cx="2902605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3705433" y="2287698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3705433" y="5103745"/>
            <a:ext cx="3059129" cy="1125915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2076905" y="3732715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Once more</a:t>
            </a:r>
            <a:r>
              <a:rPr lang="mr-IN" dirty="0"/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690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849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4032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351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032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861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90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5005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78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6330117" y="3012485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6412524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8170640" y="3012486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8170640" y="4442701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7971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5486055" y="4442701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6424246" y="5662246"/>
            <a:ext cx="1266092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5287108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4595447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2832243" y="3012486"/>
            <a:ext cx="1282902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2832243" y="4442701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4595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4513040" y="4442701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81446" y="233323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45415" y="30549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39199" y="489684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59969" y="394739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1446" y="36550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4727" y="523246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0437" y="33443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4369" y="519447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8529" y="470011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4999" y="46853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30588" y="485441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4314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31332" y="370555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64723" y="234653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77653" y="31617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111276" y="1362870"/>
            <a:ext cx="414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Then start merging.</a:t>
            </a:r>
          </a:p>
        </p:txBody>
      </p:sp>
    </p:spTree>
    <p:extLst>
      <p:ext uri="{BB962C8B-B14F-4D97-AF65-F5344CB8AC3E}">
        <p14:creationId xmlns:p14="http://schemas.microsoft.com/office/powerpoint/2010/main" val="9729297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/>
          <p:cNvSpPr/>
          <p:nvPr/>
        </p:nvSpPr>
        <p:spPr>
          <a:xfrm>
            <a:off x="9138138" y="3778036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7421335" y="2243807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 rot="18087076">
            <a:off x="4237656" y="2977239"/>
            <a:ext cx="2902605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3705433" y="2287698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3705433" y="5103745"/>
            <a:ext cx="5250999" cy="1125915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2076905" y="3732715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Once more</a:t>
            </a:r>
            <a:r>
              <a:rPr lang="mr-IN" dirty="0"/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690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849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4032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351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032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861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90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5005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78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6330117" y="3012485"/>
            <a:ext cx="1442629" cy="2450814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6412524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8170640" y="3012486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8170640" y="4442701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7971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5486055" y="4442701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6424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5287108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4595447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2832243" y="3012486"/>
            <a:ext cx="1282902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2832243" y="4442701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4595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4513040" y="4442701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81446" y="233323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45415" y="30549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39199" y="489684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59969" y="394739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1446" y="36550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4727" y="523246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0437" y="33443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4369" y="519447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8529" y="470011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4999" y="46853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30588" y="485441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4314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31332" y="370555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64723" y="234653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77653" y="31617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111276" y="1362870"/>
            <a:ext cx="414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Then start merging.</a:t>
            </a:r>
          </a:p>
        </p:txBody>
      </p:sp>
    </p:spTree>
    <p:extLst>
      <p:ext uri="{BB962C8B-B14F-4D97-AF65-F5344CB8AC3E}">
        <p14:creationId xmlns:p14="http://schemas.microsoft.com/office/powerpoint/2010/main" val="76057721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Once more</a:t>
            </a:r>
            <a:r>
              <a:rPr lang="mr-IN" dirty="0"/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07986" y="2076929"/>
            <a:ext cx="8413275" cy="4152730"/>
            <a:chOff x="383985" y="2076929"/>
            <a:chExt cx="8413275" cy="4152730"/>
          </a:xfrm>
        </p:grpSpPr>
        <p:sp>
          <p:nvSpPr>
            <p:cNvPr id="43" name="Freeform 42"/>
            <p:cNvSpPr/>
            <p:nvPr/>
          </p:nvSpPr>
          <p:spPr>
            <a:xfrm>
              <a:off x="7614138" y="3778036"/>
              <a:ext cx="1183122" cy="1101986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43"/>
            <p:cNvSpPr/>
            <p:nvPr/>
          </p:nvSpPr>
          <p:spPr>
            <a:xfrm>
              <a:off x="5897335" y="2243807"/>
              <a:ext cx="1183122" cy="1101986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 rot="18087076">
              <a:off x="2713655" y="2977239"/>
              <a:ext cx="2902605" cy="1101986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 rot="2796209">
              <a:off x="1405678" y="1927311"/>
              <a:ext cx="1183122" cy="3226507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2181432" y="5103744"/>
              <a:ext cx="5250999" cy="1125915"/>
            </a:xfrm>
            <a:custGeom>
              <a:avLst/>
              <a:gdLst>
                <a:gd name="connsiteX0" fmla="*/ 1126592 w 1183122"/>
                <a:gd name="connsiteY0" fmla="*/ 591366 h 1101986"/>
                <a:gd name="connsiteX1" fmla="*/ 1103146 w 1183122"/>
                <a:gd name="connsiteY1" fmla="*/ 110720 h 1101986"/>
                <a:gd name="connsiteX2" fmla="*/ 282531 w 1183122"/>
                <a:gd name="connsiteY2" fmla="*/ 40382 h 1101986"/>
                <a:gd name="connsiteX3" fmla="*/ 1177 w 1183122"/>
                <a:gd name="connsiteY3" fmla="*/ 626535 h 1101986"/>
                <a:gd name="connsiteX4" fmla="*/ 212192 w 1183122"/>
                <a:gd name="connsiteY4" fmla="*/ 1072012 h 1101986"/>
                <a:gd name="connsiteX5" fmla="*/ 880408 w 1183122"/>
                <a:gd name="connsiteY5" fmla="*/ 1013397 h 1101986"/>
                <a:gd name="connsiteX6" fmla="*/ 1126592 w 1183122"/>
                <a:gd name="connsiteY6" fmla="*/ 591366 h 1101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3122" h="1101986">
                  <a:moveTo>
                    <a:pt x="1126592" y="591366"/>
                  </a:moveTo>
                  <a:cubicBezTo>
                    <a:pt x="1163715" y="440920"/>
                    <a:pt x="1243823" y="202551"/>
                    <a:pt x="1103146" y="110720"/>
                  </a:cubicBezTo>
                  <a:cubicBezTo>
                    <a:pt x="962469" y="18889"/>
                    <a:pt x="466192" y="-45587"/>
                    <a:pt x="282531" y="40382"/>
                  </a:cubicBezTo>
                  <a:cubicBezTo>
                    <a:pt x="98870" y="126351"/>
                    <a:pt x="12900" y="454597"/>
                    <a:pt x="1177" y="626535"/>
                  </a:cubicBezTo>
                  <a:cubicBezTo>
                    <a:pt x="-10546" y="798473"/>
                    <a:pt x="65654" y="1007535"/>
                    <a:pt x="212192" y="1072012"/>
                  </a:cubicBezTo>
                  <a:cubicBezTo>
                    <a:pt x="358730" y="1136489"/>
                    <a:pt x="729962" y="1087643"/>
                    <a:pt x="880408" y="1013397"/>
                  </a:cubicBezTo>
                  <a:cubicBezTo>
                    <a:pt x="1030854" y="939151"/>
                    <a:pt x="1089469" y="741812"/>
                    <a:pt x="1126592" y="591366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22225"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6166338" y="2532184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4325815" y="2532184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508738" y="2532184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827942" y="3962399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2508738" y="5380892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337538" y="5380892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166338" y="5380892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481753" y="3962399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854461" y="3962399"/>
              <a:ext cx="562708" cy="56270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3" name="Straight Connector 12"/>
            <p:cNvCxnSpPr>
              <a:stCxn id="9" idx="5"/>
              <a:endCxn id="14" idx="1"/>
            </p:cNvCxnSpPr>
            <p:nvPr/>
          </p:nvCxnSpPr>
          <p:spPr>
            <a:xfrm>
              <a:off x="4806116" y="3012485"/>
              <a:ext cx="1442629" cy="2450814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9" idx="6"/>
              <a:endCxn id="8" idx="2"/>
            </p:cNvCxnSpPr>
            <p:nvPr/>
          </p:nvCxnSpPr>
          <p:spPr>
            <a:xfrm>
              <a:off x="4888523" y="2813538"/>
              <a:ext cx="1277815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6" idx="1"/>
              <a:endCxn id="8" idx="5"/>
            </p:cNvCxnSpPr>
            <p:nvPr/>
          </p:nvCxnSpPr>
          <p:spPr>
            <a:xfrm flipH="1" flipV="1">
              <a:off x="6646639" y="3012485"/>
              <a:ext cx="1290229" cy="103232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stCxn id="16" idx="3"/>
              <a:endCxn id="14" idx="7"/>
            </p:cNvCxnSpPr>
            <p:nvPr/>
          </p:nvCxnSpPr>
          <p:spPr>
            <a:xfrm flipH="1">
              <a:off x="6646639" y="4442700"/>
              <a:ext cx="1290229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8" idx="4"/>
              <a:endCxn id="14" idx="0"/>
            </p:cNvCxnSpPr>
            <p:nvPr/>
          </p:nvCxnSpPr>
          <p:spPr>
            <a:xfrm>
              <a:off x="6447692" y="3094892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5" idx="5"/>
              <a:endCxn id="13" idx="1"/>
            </p:cNvCxnSpPr>
            <p:nvPr/>
          </p:nvCxnSpPr>
          <p:spPr>
            <a:xfrm>
              <a:off x="3962054" y="4442700"/>
              <a:ext cx="45789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13" idx="6"/>
              <a:endCxn id="14" idx="2"/>
            </p:cNvCxnSpPr>
            <p:nvPr/>
          </p:nvCxnSpPr>
          <p:spPr>
            <a:xfrm>
              <a:off x="4900246" y="5662246"/>
              <a:ext cx="1266092" cy="0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5" idx="0"/>
              <a:endCxn id="9" idx="3"/>
            </p:cNvCxnSpPr>
            <p:nvPr/>
          </p:nvCxnSpPr>
          <p:spPr>
            <a:xfrm flipV="1">
              <a:off x="3763107" y="3012485"/>
              <a:ext cx="645115" cy="949914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0" idx="6"/>
              <a:endCxn id="9" idx="2"/>
            </p:cNvCxnSpPr>
            <p:nvPr/>
          </p:nvCxnSpPr>
          <p:spPr>
            <a:xfrm>
              <a:off x="3071446" y="2813538"/>
              <a:ext cx="1254369" cy="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1" idx="7"/>
              <a:endCxn id="10" idx="3"/>
            </p:cNvCxnSpPr>
            <p:nvPr/>
          </p:nvCxnSpPr>
          <p:spPr>
            <a:xfrm flipV="1">
              <a:off x="1308243" y="3012485"/>
              <a:ext cx="1282902" cy="1032321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1" idx="5"/>
              <a:endCxn id="12" idx="1"/>
            </p:cNvCxnSpPr>
            <p:nvPr/>
          </p:nvCxnSpPr>
          <p:spPr>
            <a:xfrm>
              <a:off x="1308243" y="4442700"/>
              <a:ext cx="1282902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3" idx="2"/>
              <a:endCxn id="12" idx="6"/>
            </p:cNvCxnSpPr>
            <p:nvPr/>
          </p:nvCxnSpPr>
          <p:spPr>
            <a:xfrm flipH="1">
              <a:off x="3071446" y="5662246"/>
              <a:ext cx="1266092" cy="0"/>
            </a:xfrm>
            <a:prstGeom prst="line">
              <a:avLst/>
            </a:prstGeom>
            <a:ln w="889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5" idx="3"/>
              <a:endCxn id="12" idx="7"/>
            </p:cNvCxnSpPr>
            <p:nvPr/>
          </p:nvCxnSpPr>
          <p:spPr>
            <a:xfrm flipH="1">
              <a:off x="2989039" y="4442700"/>
              <a:ext cx="575121" cy="1020599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357446" y="2333237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221415" y="305491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9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315199" y="489684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10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35969" y="3947395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14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357446" y="365503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310727" y="5232466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126437" y="3344360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2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40369" y="519447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324529" y="4700117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7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90999" y="4685341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6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506588" y="4854415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cxnSp>
          <p:nvCxnSpPr>
            <p:cNvPr id="37" name="Straight Connector 36"/>
            <p:cNvCxnSpPr>
              <a:stCxn id="12" idx="0"/>
              <a:endCxn id="10" idx="4"/>
            </p:cNvCxnSpPr>
            <p:nvPr/>
          </p:nvCxnSpPr>
          <p:spPr>
            <a:xfrm flipV="1">
              <a:off x="2790092" y="3094892"/>
              <a:ext cx="0" cy="22860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2807332" y="3705554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accent4"/>
                  </a:solidFill>
                </a:rPr>
                <a:t>11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440723" y="2346532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8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553653" y="3161788"/>
              <a:ext cx="785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4"/>
                  </a:solidFill>
                </a:rPr>
                <a:t>4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2111276" y="1362870"/>
            <a:ext cx="414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Then start merging.</a:t>
            </a:r>
          </a:p>
        </p:txBody>
      </p:sp>
    </p:spTree>
    <p:extLst>
      <p:ext uri="{BB962C8B-B14F-4D97-AF65-F5344CB8AC3E}">
        <p14:creationId xmlns:p14="http://schemas.microsoft.com/office/powerpoint/2010/main" val="886676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3356929" y="2024383"/>
            <a:ext cx="5482757" cy="4376313"/>
          </a:xfrm>
          <a:custGeom>
            <a:avLst/>
            <a:gdLst>
              <a:gd name="connsiteX0" fmla="*/ 2586672 w 5482757"/>
              <a:gd name="connsiteY0" fmla="*/ 179556 h 4376313"/>
              <a:gd name="connsiteX1" fmla="*/ 816487 w 5482757"/>
              <a:gd name="connsiteY1" fmla="*/ 2828972 h 4376313"/>
              <a:gd name="connsiteX2" fmla="*/ 288949 w 5482757"/>
              <a:gd name="connsiteY2" fmla="*/ 4224018 h 4376313"/>
              <a:gd name="connsiteX3" fmla="*/ 5294703 w 5482757"/>
              <a:gd name="connsiteY3" fmla="*/ 4071618 h 4376313"/>
              <a:gd name="connsiteX4" fmla="*/ 4321687 w 5482757"/>
              <a:gd name="connsiteY4" fmla="*/ 1844233 h 4376313"/>
              <a:gd name="connsiteX5" fmla="*/ 3348672 w 5482757"/>
              <a:gd name="connsiteY5" fmla="*/ 414018 h 4376313"/>
              <a:gd name="connsiteX6" fmla="*/ 2586672 w 5482757"/>
              <a:gd name="connsiteY6" fmla="*/ 179556 h 437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82757" h="4376313">
                <a:moveTo>
                  <a:pt x="2586672" y="179556"/>
                </a:moveTo>
                <a:cubicBezTo>
                  <a:pt x="2164641" y="582048"/>
                  <a:pt x="1199441" y="2154895"/>
                  <a:pt x="816487" y="2828972"/>
                </a:cubicBezTo>
                <a:cubicBezTo>
                  <a:pt x="433533" y="3503049"/>
                  <a:pt x="-457420" y="4016910"/>
                  <a:pt x="288949" y="4224018"/>
                </a:cubicBezTo>
                <a:cubicBezTo>
                  <a:pt x="1035318" y="4431126"/>
                  <a:pt x="4622580" y="4468249"/>
                  <a:pt x="5294703" y="4071618"/>
                </a:cubicBezTo>
                <a:cubicBezTo>
                  <a:pt x="5966826" y="3674987"/>
                  <a:pt x="4646025" y="2453833"/>
                  <a:pt x="4321687" y="1844233"/>
                </a:cubicBezTo>
                <a:cubicBezTo>
                  <a:pt x="3997349" y="1234633"/>
                  <a:pt x="3633934" y="689510"/>
                  <a:pt x="3348672" y="414018"/>
                </a:cubicBezTo>
                <a:cubicBezTo>
                  <a:pt x="3063410" y="138526"/>
                  <a:pt x="3008703" y="-222936"/>
                  <a:pt x="2586672" y="17955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9138138" y="3778036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7421335" y="2243807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 rot="2796209">
            <a:off x="2929678" y="1927312"/>
            <a:ext cx="1183122" cy="3226507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Once more</a:t>
            </a:r>
            <a:r>
              <a:rPr lang="mr-IN" dirty="0"/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690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849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4032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351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032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861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90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5005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78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6330117" y="3012485"/>
            <a:ext cx="1442629" cy="24508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6412524" y="2813538"/>
            <a:ext cx="127781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8170640" y="3012486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8170640" y="4442701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7971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5486055" y="4442701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6424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5287108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4595447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2832243" y="3012486"/>
            <a:ext cx="1282902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2832243" y="4442701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4595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4513040" y="4442701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81446" y="233323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45415" y="30549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39199" y="489684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59969" y="394739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1446" y="36550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4727" y="523246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0437" y="33443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4369" y="519447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8529" y="470011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4999" y="46853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30588" y="485441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4314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31332" y="370555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64723" y="234653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77653" y="31617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111276" y="1362870"/>
            <a:ext cx="414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Then start merging.</a:t>
            </a:r>
          </a:p>
        </p:txBody>
      </p:sp>
    </p:spTree>
    <p:extLst>
      <p:ext uri="{BB962C8B-B14F-4D97-AF65-F5344CB8AC3E}">
        <p14:creationId xmlns:p14="http://schemas.microsoft.com/office/powerpoint/2010/main" val="2056576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1"/>
          <p:cNvSpPr/>
          <p:nvPr/>
        </p:nvSpPr>
        <p:spPr>
          <a:xfrm>
            <a:off x="3326293" y="1866687"/>
            <a:ext cx="5611147" cy="4673444"/>
          </a:xfrm>
          <a:custGeom>
            <a:avLst/>
            <a:gdLst>
              <a:gd name="connsiteX0" fmla="*/ 2687646 w 5611147"/>
              <a:gd name="connsiteY0" fmla="*/ 372421 h 4673444"/>
              <a:gd name="connsiteX1" fmla="*/ 460262 w 5611147"/>
              <a:gd name="connsiteY1" fmla="*/ 3549375 h 4673444"/>
              <a:gd name="connsiteX2" fmla="*/ 436816 w 5611147"/>
              <a:gd name="connsiteY2" fmla="*/ 4557559 h 4673444"/>
              <a:gd name="connsiteX3" fmla="*/ 5137770 w 5611147"/>
              <a:gd name="connsiteY3" fmla="*/ 4194144 h 4673444"/>
              <a:gd name="connsiteX4" fmla="*/ 5172939 w 5611147"/>
              <a:gd name="connsiteY4" fmla="*/ 489651 h 4673444"/>
              <a:gd name="connsiteX5" fmla="*/ 2687646 w 5611147"/>
              <a:gd name="connsiteY5" fmla="*/ 372421 h 467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1147" h="4673444">
                <a:moveTo>
                  <a:pt x="2687646" y="372421"/>
                </a:moveTo>
                <a:cubicBezTo>
                  <a:pt x="1902200" y="882375"/>
                  <a:pt x="835400" y="2851852"/>
                  <a:pt x="460262" y="3549375"/>
                </a:cubicBezTo>
                <a:cubicBezTo>
                  <a:pt x="85124" y="4246898"/>
                  <a:pt x="-342768" y="4450098"/>
                  <a:pt x="436816" y="4557559"/>
                </a:cubicBezTo>
                <a:cubicBezTo>
                  <a:pt x="1216400" y="4665020"/>
                  <a:pt x="4348416" y="4872129"/>
                  <a:pt x="5137770" y="4194144"/>
                </a:cubicBezTo>
                <a:cubicBezTo>
                  <a:pt x="5927124" y="3516159"/>
                  <a:pt x="5579339" y="1126605"/>
                  <a:pt x="5172939" y="489651"/>
                </a:cubicBezTo>
                <a:cubicBezTo>
                  <a:pt x="4766539" y="-147303"/>
                  <a:pt x="3473092" y="-137533"/>
                  <a:pt x="2687646" y="37242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9138138" y="3778036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 rot="2796209">
            <a:off x="2929678" y="1927312"/>
            <a:ext cx="1183122" cy="3226507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Once more</a:t>
            </a:r>
            <a:r>
              <a:rPr lang="mr-IN" dirty="0"/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690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849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4032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351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032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861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90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5005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78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6330117" y="3012485"/>
            <a:ext cx="1442629" cy="24508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6412524" y="2813538"/>
            <a:ext cx="1277815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8170640" y="3012486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8170640" y="4442701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7971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5486055" y="4442701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6424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5287108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4595447" y="2813538"/>
            <a:ext cx="125436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2832243" y="3012486"/>
            <a:ext cx="1282902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2832243" y="4442701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4595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4513040" y="4442701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81446" y="233323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45415" y="30549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39199" y="489684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59969" y="394739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1446" y="36550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4727" y="523246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0437" y="33443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4369" y="519447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8529" y="470011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4999" y="46853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30588" y="485441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4314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31332" y="370555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64723" y="234653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77653" y="31617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111276" y="1362870"/>
            <a:ext cx="414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Then start merging.</a:t>
            </a:r>
          </a:p>
        </p:txBody>
      </p:sp>
    </p:spTree>
    <p:extLst>
      <p:ext uri="{BB962C8B-B14F-4D97-AF65-F5344CB8AC3E}">
        <p14:creationId xmlns:p14="http://schemas.microsoft.com/office/powerpoint/2010/main" val="112103926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1"/>
          <p:cNvSpPr/>
          <p:nvPr/>
        </p:nvSpPr>
        <p:spPr>
          <a:xfrm>
            <a:off x="93786" y="1866687"/>
            <a:ext cx="8843654" cy="4673444"/>
          </a:xfrm>
          <a:custGeom>
            <a:avLst/>
            <a:gdLst>
              <a:gd name="connsiteX0" fmla="*/ 2687646 w 5611147"/>
              <a:gd name="connsiteY0" fmla="*/ 372421 h 4673444"/>
              <a:gd name="connsiteX1" fmla="*/ 460262 w 5611147"/>
              <a:gd name="connsiteY1" fmla="*/ 3549375 h 4673444"/>
              <a:gd name="connsiteX2" fmla="*/ 436816 w 5611147"/>
              <a:gd name="connsiteY2" fmla="*/ 4557559 h 4673444"/>
              <a:gd name="connsiteX3" fmla="*/ 5137770 w 5611147"/>
              <a:gd name="connsiteY3" fmla="*/ 4194144 h 4673444"/>
              <a:gd name="connsiteX4" fmla="*/ 5172939 w 5611147"/>
              <a:gd name="connsiteY4" fmla="*/ 489651 h 4673444"/>
              <a:gd name="connsiteX5" fmla="*/ 2687646 w 5611147"/>
              <a:gd name="connsiteY5" fmla="*/ 372421 h 467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1147" h="4673444">
                <a:moveTo>
                  <a:pt x="2687646" y="372421"/>
                </a:moveTo>
                <a:cubicBezTo>
                  <a:pt x="1902200" y="882375"/>
                  <a:pt x="835400" y="2851852"/>
                  <a:pt x="460262" y="3549375"/>
                </a:cubicBezTo>
                <a:cubicBezTo>
                  <a:pt x="85124" y="4246898"/>
                  <a:pt x="-342768" y="4450098"/>
                  <a:pt x="436816" y="4557559"/>
                </a:cubicBezTo>
                <a:cubicBezTo>
                  <a:pt x="1216400" y="4665020"/>
                  <a:pt x="4348416" y="4872129"/>
                  <a:pt x="5137770" y="4194144"/>
                </a:cubicBezTo>
                <a:cubicBezTo>
                  <a:pt x="5927124" y="3516159"/>
                  <a:pt x="5579339" y="1126605"/>
                  <a:pt x="5172939" y="489651"/>
                </a:cubicBezTo>
                <a:cubicBezTo>
                  <a:pt x="4766539" y="-147303"/>
                  <a:pt x="3473092" y="-137533"/>
                  <a:pt x="2687646" y="37242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9138138" y="3778036"/>
            <a:ext cx="1183122" cy="1101986"/>
          </a:xfrm>
          <a:custGeom>
            <a:avLst/>
            <a:gdLst>
              <a:gd name="connsiteX0" fmla="*/ 1126592 w 1183122"/>
              <a:gd name="connsiteY0" fmla="*/ 591366 h 1101986"/>
              <a:gd name="connsiteX1" fmla="*/ 1103146 w 1183122"/>
              <a:gd name="connsiteY1" fmla="*/ 110720 h 1101986"/>
              <a:gd name="connsiteX2" fmla="*/ 282531 w 1183122"/>
              <a:gd name="connsiteY2" fmla="*/ 40382 h 1101986"/>
              <a:gd name="connsiteX3" fmla="*/ 1177 w 1183122"/>
              <a:gd name="connsiteY3" fmla="*/ 626535 h 1101986"/>
              <a:gd name="connsiteX4" fmla="*/ 212192 w 1183122"/>
              <a:gd name="connsiteY4" fmla="*/ 1072012 h 1101986"/>
              <a:gd name="connsiteX5" fmla="*/ 880408 w 1183122"/>
              <a:gd name="connsiteY5" fmla="*/ 1013397 h 1101986"/>
              <a:gd name="connsiteX6" fmla="*/ 1126592 w 1183122"/>
              <a:gd name="connsiteY6" fmla="*/ 591366 h 110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83122" h="1101986">
                <a:moveTo>
                  <a:pt x="1126592" y="591366"/>
                </a:moveTo>
                <a:cubicBezTo>
                  <a:pt x="1163715" y="440920"/>
                  <a:pt x="1243823" y="202551"/>
                  <a:pt x="1103146" y="110720"/>
                </a:cubicBezTo>
                <a:cubicBezTo>
                  <a:pt x="962469" y="18889"/>
                  <a:pt x="466192" y="-45587"/>
                  <a:pt x="282531" y="40382"/>
                </a:cubicBezTo>
                <a:cubicBezTo>
                  <a:pt x="98870" y="126351"/>
                  <a:pt x="12900" y="454597"/>
                  <a:pt x="1177" y="626535"/>
                </a:cubicBezTo>
                <a:cubicBezTo>
                  <a:pt x="-10546" y="798473"/>
                  <a:pt x="65654" y="1007535"/>
                  <a:pt x="212192" y="1072012"/>
                </a:cubicBezTo>
                <a:cubicBezTo>
                  <a:pt x="358730" y="1136489"/>
                  <a:pt x="729962" y="1087643"/>
                  <a:pt x="880408" y="1013397"/>
                </a:cubicBezTo>
                <a:cubicBezTo>
                  <a:pt x="1030854" y="939151"/>
                  <a:pt x="1089469" y="741812"/>
                  <a:pt x="1126592" y="591366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Once more</a:t>
            </a:r>
            <a:r>
              <a:rPr lang="mr-IN" dirty="0"/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690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849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4032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351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032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861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90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5005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78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6330117" y="3012485"/>
            <a:ext cx="1442629" cy="24508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6412524" y="2813538"/>
            <a:ext cx="1277815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8170640" y="3012486"/>
            <a:ext cx="1290229" cy="1032321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8170640" y="4442701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7971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5486055" y="4442701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6424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5287108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4595447" y="2813538"/>
            <a:ext cx="1254369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2832243" y="3012486"/>
            <a:ext cx="1282902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2832243" y="4442701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4595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4513040" y="4442701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81446" y="233323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45415" y="30549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39199" y="489684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59969" y="394739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1446" y="36550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4727" y="523246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0437" y="33443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4369" y="519447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8529" y="470011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4999" y="46853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30588" y="485441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4314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31332" y="370555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64723" y="234653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77653" y="31617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111276" y="1362870"/>
            <a:ext cx="414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Then start merging.</a:t>
            </a:r>
          </a:p>
        </p:txBody>
      </p:sp>
    </p:spTree>
    <p:extLst>
      <p:ext uri="{BB962C8B-B14F-4D97-AF65-F5344CB8AC3E}">
        <p14:creationId xmlns:p14="http://schemas.microsoft.com/office/powerpoint/2010/main" val="10553651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1"/>
          <p:cNvSpPr/>
          <p:nvPr/>
        </p:nvSpPr>
        <p:spPr>
          <a:xfrm>
            <a:off x="93786" y="1594339"/>
            <a:ext cx="9964614" cy="4945793"/>
          </a:xfrm>
          <a:custGeom>
            <a:avLst/>
            <a:gdLst>
              <a:gd name="connsiteX0" fmla="*/ 2687646 w 5611147"/>
              <a:gd name="connsiteY0" fmla="*/ 372421 h 4673444"/>
              <a:gd name="connsiteX1" fmla="*/ 460262 w 5611147"/>
              <a:gd name="connsiteY1" fmla="*/ 3549375 h 4673444"/>
              <a:gd name="connsiteX2" fmla="*/ 436816 w 5611147"/>
              <a:gd name="connsiteY2" fmla="*/ 4557559 h 4673444"/>
              <a:gd name="connsiteX3" fmla="*/ 5137770 w 5611147"/>
              <a:gd name="connsiteY3" fmla="*/ 4194144 h 4673444"/>
              <a:gd name="connsiteX4" fmla="*/ 5172939 w 5611147"/>
              <a:gd name="connsiteY4" fmla="*/ 489651 h 4673444"/>
              <a:gd name="connsiteX5" fmla="*/ 2687646 w 5611147"/>
              <a:gd name="connsiteY5" fmla="*/ 372421 h 4673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1147" h="4673444">
                <a:moveTo>
                  <a:pt x="2687646" y="372421"/>
                </a:moveTo>
                <a:cubicBezTo>
                  <a:pt x="1902200" y="882375"/>
                  <a:pt x="835400" y="2851852"/>
                  <a:pt x="460262" y="3549375"/>
                </a:cubicBezTo>
                <a:cubicBezTo>
                  <a:pt x="85124" y="4246898"/>
                  <a:pt x="-342768" y="4450098"/>
                  <a:pt x="436816" y="4557559"/>
                </a:cubicBezTo>
                <a:cubicBezTo>
                  <a:pt x="1216400" y="4665020"/>
                  <a:pt x="4348416" y="4872129"/>
                  <a:pt x="5137770" y="4194144"/>
                </a:cubicBezTo>
                <a:cubicBezTo>
                  <a:pt x="5927124" y="3516159"/>
                  <a:pt x="5579339" y="1126605"/>
                  <a:pt x="5172939" y="489651"/>
                </a:cubicBezTo>
                <a:cubicBezTo>
                  <a:pt x="4766539" y="-147303"/>
                  <a:pt x="3473092" y="-137533"/>
                  <a:pt x="2687646" y="372421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22225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534" y="39805"/>
            <a:ext cx="8890488" cy="1744020"/>
          </a:xfrm>
        </p:spPr>
        <p:txBody>
          <a:bodyPr>
            <a:normAutofit/>
          </a:bodyPr>
          <a:lstStyle/>
          <a:p>
            <a:r>
              <a:rPr lang="en-US" dirty="0"/>
              <a:t>Once more</a:t>
            </a:r>
            <a:r>
              <a:rPr lang="mr-IN" dirty="0"/>
              <a:t>…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6903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5" name="Oval 4"/>
          <p:cNvSpPr/>
          <p:nvPr/>
        </p:nvSpPr>
        <p:spPr>
          <a:xfrm>
            <a:off x="5849815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6" name="Oval 5"/>
          <p:cNvSpPr/>
          <p:nvPr/>
        </p:nvSpPr>
        <p:spPr>
          <a:xfrm>
            <a:off x="4032738" y="2532184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2351942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0327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9" name="Oval 8"/>
          <p:cNvSpPr/>
          <p:nvPr/>
        </p:nvSpPr>
        <p:spPr>
          <a:xfrm>
            <a:off x="58615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0" name="Oval 9"/>
          <p:cNvSpPr/>
          <p:nvPr/>
        </p:nvSpPr>
        <p:spPr>
          <a:xfrm>
            <a:off x="7690338" y="5380892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sp>
        <p:nvSpPr>
          <p:cNvPr id="11" name="Oval 10"/>
          <p:cNvSpPr/>
          <p:nvPr/>
        </p:nvSpPr>
        <p:spPr>
          <a:xfrm>
            <a:off x="5005753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9378461" y="3962399"/>
            <a:ext cx="562708" cy="5627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3" name="Straight Connector 12"/>
          <p:cNvCxnSpPr>
            <a:stCxn id="9" idx="5"/>
            <a:endCxn id="14" idx="1"/>
          </p:cNvCxnSpPr>
          <p:nvPr/>
        </p:nvCxnSpPr>
        <p:spPr>
          <a:xfrm>
            <a:off x="6330117" y="3012485"/>
            <a:ext cx="1442629" cy="24508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9" idx="6"/>
            <a:endCxn id="8" idx="2"/>
          </p:cNvCxnSpPr>
          <p:nvPr/>
        </p:nvCxnSpPr>
        <p:spPr>
          <a:xfrm>
            <a:off x="6412524" y="2813538"/>
            <a:ext cx="1277815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6" idx="1"/>
            <a:endCxn id="8" idx="5"/>
          </p:cNvCxnSpPr>
          <p:nvPr/>
        </p:nvCxnSpPr>
        <p:spPr>
          <a:xfrm flipH="1" flipV="1">
            <a:off x="8170640" y="3012486"/>
            <a:ext cx="1290229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3"/>
            <a:endCxn id="14" idx="7"/>
          </p:cNvCxnSpPr>
          <p:nvPr/>
        </p:nvCxnSpPr>
        <p:spPr>
          <a:xfrm flipH="1">
            <a:off x="8170640" y="4442701"/>
            <a:ext cx="1290229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14" idx="0"/>
          </p:cNvCxnSpPr>
          <p:nvPr/>
        </p:nvCxnSpPr>
        <p:spPr>
          <a:xfrm>
            <a:off x="79716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5" idx="5"/>
            <a:endCxn id="13" idx="1"/>
          </p:cNvCxnSpPr>
          <p:nvPr/>
        </p:nvCxnSpPr>
        <p:spPr>
          <a:xfrm>
            <a:off x="5486055" y="4442701"/>
            <a:ext cx="45789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3" idx="6"/>
            <a:endCxn id="14" idx="2"/>
          </p:cNvCxnSpPr>
          <p:nvPr/>
        </p:nvCxnSpPr>
        <p:spPr>
          <a:xfrm>
            <a:off x="64242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0"/>
            <a:endCxn id="9" idx="3"/>
          </p:cNvCxnSpPr>
          <p:nvPr/>
        </p:nvCxnSpPr>
        <p:spPr>
          <a:xfrm flipV="1">
            <a:off x="5287108" y="3012485"/>
            <a:ext cx="645115" cy="949914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0" idx="6"/>
            <a:endCxn id="9" idx="2"/>
          </p:cNvCxnSpPr>
          <p:nvPr/>
        </p:nvCxnSpPr>
        <p:spPr>
          <a:xfrm>
            <a:off x="4595447" y="2813538"/>
            <a:ext cx="1254369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7"/>
            <a:endCxn id="10" idx="3"/>
          </p:cNvCxnSpPr>
          <p:nvPr/>
        </p:nvCxnSpPr>
        <p:spPr>
          <a:xfrm flipV="1">
            <a:off x="2832243" y="3012486"/>
            <a:ext cx="1282902" cy="1032321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5"/>
            <a:endCxn id="12" idx="1"/>
          </p:cNvCxnSpPr>
          <p:nvPr/>
        </p:nvCxnSpPr>
        <p:spPr>
          <a:xfrm>
            <a:off x="2832243" y="4442701"/>
            <a:ext cx="1282902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3" idx="2"/>
            <a:endCxn id="12" idx="6"/>
          </p:cNvCxnSpPr>
          <p:nvPr/>
        </p:nvCxnSpPr>
        <p:spPr>
          <a:xfrm flipH="1">
            <a:off x="4595446" y="5662246"/>
            <a:ext cx="1266092" cy="0"/>
          </a:xfrm>
          <a:prstGeom prst="line">
            <a:avLst/>
          </a:prstGeom>
          <a:ln w="889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3"/>
            <a:endCxn id="12" idx="7"/>
          </p:cNvCxnSpPr>
          <p:nvPr/>
        </p:nvCxnSpPr>
        <p:spPr>
          <a:xfrm flipH="1">
            <a:off x="4513040" y="4442701"/>
            <a:ext cx="575121" cy="1020599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881446" y="233323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45415" y="305491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9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39199" y="489684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10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59969" y="394739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14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81446" y="365503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34727" y="5232467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50437" y="3344361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64369" y="519447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48529" y="4700118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7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4999" y="4685342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6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30588" y="4854416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37" name="Straight Connector 36"/>
          <p:cNvCxnSpPr>
            <a:stCxn id="12" idx="0"/>
            <a:endCxn id="10" idx="4"/>
          </p:cNvCxnSpPr>
          <p:nvPr/>
        </p:nvCxnSpPr>
        <p:spPr>
          <a:xfrm flipV="1">
            <a:off x="4314092" y="3094892"/>
            <a:ext cx="0" cy="228600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31332" y="3705555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4"/>
                </a:solidFill>
              </a:rPr>
              <a:t>11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64723" y="2346533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8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077653" y="3161789"/>
            <a:ext cx="78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111276" y="1362870"/>
            <a:ext cx="4148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Then start merging.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89708" y="220507"/>
            <a:ext cx="4484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07B1A"/>
                </a:solidFill>
              </a:rPr>
              <a:t>Stop when we have one big tree!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5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28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8|2.4|0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50.6|0.3|0.4|0.5|1.7|13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4|0.4|1|4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0.3|0.3|0.2|0.1|0.2|46.2|0.4|0.4|10|2.4|1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5.7|9.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9|0.9|0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4|9.6|8.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5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6.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0.6|0.5|0.6|1.8|0.6|21.4|0.3|0.3|0.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0.3|0.3|0.4|0.9|22.4|1.2|5.2|0.9|1.6|1.7|1.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6.5|31.6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0.4|5.4|1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1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5|0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36.1|31.6|0.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0.4|0.4|23.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4|0.4|1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3|23.3|26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8|0.3|0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0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8.7|1.5|24|0.9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6621</TotalTime>
  <Words>8471</Words>
  <Application>Microsoft Office PowerPoint</Application>
  <PresentationFormat>Widescreen</PresentationFormat>
  <Paragraphs>2759</Paragraphs>
  <Slides>115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1" baseType="lpstr">
      <vt:lpstr>Arial</vt:lpstr>
      <vt:lpstr>Calibri</vt:lpstr>
      <vt:lpstr>Calibri Light</vt:lpstr>
      <vt:lpstr>Cambria Math</vt:lpstr>
      <vt:lpstr>Courier</vt:lpstr>
      <vt:lpstr>Office Theme</vt:lpstr>
      <vt:lpstr>Minimum Spanning Trees</vt:lpstr>
      <vt:lpstr>Minimum Spanning Tree Say we have an undirected weighted graph</vt:lpstr>
      <vt:lpstr>Minimum Spanning Tree Say we have an undirected weighted graph</vt:lpstr>
      <vt:lpstr>Minimum Spanning Tree Say we have an undirected weighted graph</vt:lpstr>
      <vt:lpstr>Minimum Spanning Tree Say we have an undirected weighted graph</vt:lpstr>
      <vt:lpstr>Minimum Spanning Tree Say we have an undirected weighted graph</vt:lpstr>
      <vt:lpstr>Why MSTs?</vt:lpstr>
      <vt:lpstr>Brief aside</vt:lpstr>
      <vt:lpstr>Cuts in graphs</vt:lpstr>
      <vt:lpstr>Cuts in graphs</vt:lpstr>
      <vt:lpstr>Let S be a set of edges in G</vt:lpstr>
      <vt:lpstr>Let S be a set of edges in G</vt:lpstr>
      <vt:lpstr>Lemma</vt:lpstr>
      <vt:lpstr>Lemma</vt:lpstr>
      <vt:lpstr>Proof of Lemma</vt:lpstr>
      <vt:lpstr>Proof of Lemma</vt:lpstr>
      <vt:lpstr>Proof of Lemma</vt:lpstr>
      <vt:lpstr>Proof of Lemma</vt:lpstr>
      <vt:lpstr>Proof of Lemma ctd.</vt:lpstr>
      <vt:lpstr>Proof of Lemma ctd.</vt:lpstr>
      <vt:lpstr>Lemma</vt:lpstr>
      <vt:lpstr>End aside</vt:lpstr>
      <vt:lpstr>Back to MSTs</vt:lpstr>
      <vt:lpstr>Prim’s Algorithm</vt:lpstr>
      <vt:lpstr>Idea 1 Start growing a tree, greedily add the shortest edge we can to grow the tree.</vt:lpstr>
      <vt:lpstr>Idea 1 Start growing a tree, greedily add the shortest edge we can to grow the tree.</vt:lpstr>
      <vt:lpstr>Idea 1 Start growing a tree, greedily add the shortest edge we can to grow the tree.</vt:lpstr>
      <vt:lpstr>Idea 1 Start growing a tree, greedily add the shortest edge we can to grow the tree.</vt:lpstr>
      <vt:lpstr>Idea 1 Start growing a tree, greedily add the shortest edge we can to grow the tree.</vt:lpstr>
      <vt:lpstr>Idea 1 Start growing a tree, greedily add the shortest edge we can to grow the tree.</vt:lpstr>
      <vt:lpstr>Idea 1 Start growing a tree, greedily add the shortest edge we can to grow the tree.</vt:lpstr>
      <vt:lpstr>Idea 1 Start growing a tree, greedily add the shortest edge we can to grow the tree.</vt:lpstr>
      <vt:lpstr>Idea 1 Start growing a tree, greedily add the shortest edge we can to grow the tree.</vt:lpstr>
      <vt:lpstr>We’ve discovered  Prim’s algorithm!</vt:lpstr>
      <vt:lpstr>Two questions</vt:lpstr>
      <vt:lpstr>Does it work?</vt:lpstr>
      <vt:lpstr>Lemma</vt:lpstr>
      <vt:lpstr>Partway through Prim</vt:lpstr>
      <vt:lpstr>Partway through Prim</vt:lpstr>
      <vt:lpstr>Hooray!</vt:lpstr>
      <vt:lpstr>Formally(ish)</vt:lpstr>
      <vt:lpstr>Two questions</vt:lpstr>
      <vt:lpstr>How do we actually implement this? </vt:lpstr>
      <vt:lpstr>How do we actually implement this? </vt:lpstr>
      <vt:lpstr>How do we actually implement this? </vt:lpstr>
      <vt:lpstr>How do we actually implement this? </vt:lpstr>
      <vt:lpstr>Pseudocode</vt:lpstr>
      <vt:lpstr>Efficient implementation Every vertex has a key and a parent</vt:lpstr>
      <vt:lpstr>Efficient implementation Every vertex has a key and a parent</vt:lpstr>
      <vt:lpstr>Efficient implementation Every vertex has a key and a parent</vt:lpstr>
      <vt:lpstr>Efficient implementation Every vertex has a key and a parent</vt:lpstr>
      <vt:lpstr>Efficient implementation Every vertex has a key and a parent</vt:lpstr>
      <vt:lpstr>Efficient implementation Every vertex has a key and a parent</vt:lpstr>
      <vt:lpstr>Efficient implementation Every vertex has a key and a parent</vt:lpstr>
      <vt:lpstr>Efficient implementation Every vertex has a key and a parent</vt:lpstr>
      <vt:lpstr>Efficient implementation Every vertex has a key and a parent</vt:lpstr>
      <vt:lpstr>Efficient implementation Every vertex has a key and a parent</vt:lpstr>
      <vt:lpstr>Efficient implementation Every vertex has a key and a parent</vt:lpstr>
      <vt:lpstr>Efficient implementation Every vertex has a key and a parent</vt:lpstr>
      <vt:lpstr>Efficient implementation Every vertex has a key and a parent</vt:lpstr>
      <vt:lpstr>Efficient implementation Every vertex has a key and a parent</vt:lpstr>
      <vt:lpstr>Efficient implementation Every vertex has a key and a parent</vt:lpstr>
      <vt:lpstr>Efficient implementation Every vertex has a key and a parent</vt:lpstr>
      <vt:lpstr>Efficient implementation Every vertex has a key and a parent</vt:lpstr>
      <vt:lpstr>One thing that is similar: Running time</vt:lpstr>
      <vt:lpstr>Two questions</vt:lpstr>
      <vt:lpstr>Kruskal Algorithm</vt:lpstr>
      <vt:lpstr>That’s not the only greedy algorithm what if we just always take the cheapest edge? whether or not it’s connected to what we have so far?</vt:lpstr>
      <vt:lpstr>That’s not the only greedy algorithm what if we just always take the cheapest edge? whether or not it’s connected to what we have so far?</vt:lpstr>
      <vt:lpstr>That’s not the only greedy algorithm what if we just always take the cheapest edge? whether or not it’s connected to what we have so far?</vt:lpstr>
      <vt:lpstr>That’s not the only greedy algorithm what if we just always take the cheapest edge? whether or not it’s connected to what we have so far?</vt:lpstr>
      <vt:lpstr>That’s not the only greedy algorithm what if we just always take the cheapest edge? whether or not it’s connected to what we have so far?</vt:lpstr>
      <vt:lpstr>That’s not the only greedy algorithm what if we just always take the cheapest edge? whether or not it’s connected to what we have so far?</vt:lpstr>
      <vt:lpstr>That’s not the only greedy algorithm what if we just always take the cheapest edge? whether or not it’s connected to what we have so far?</vt:lpstr>
      <vt:lpstr>That’s not the only greedy algorithm what if we just always take the cheapest edge? whether or not it’s connected to what we have so far?</vt:lpstr>
      <vt:lpstr>That’s not the only greedy algorithm what if we just always take the cheapest edge? whether or not it’s connected to what we have so far?</vt:lpstr>
      <vt:lpstr>That’s not the only greedy algorithm what if we just always take the cheapest edge? whether or not it’s connected to what we have so far?</vt:lpstr>
      <vt:lpstr>That’s not the only greedy algorithm what if we just always take the cheapest edge? whether or not it’s connected to what we have so far?</vt:lpstr>
      <vt:lpstr>We’ve discovered  Kruskal’s algorithm!</vt:lpstr>
      <vt:lpstr>Two questions</vt:lpstr>
      <vt:lpstr>At each step of Kruskal’s,  we are maintaining a forest.</vt:lpstr>
      <vt:lpstr>At each step of Kruskal’s,  we are maintaining a forest.</vt:lpstr>
      <vt:lpstr>At each step of Kruskal’s,  we are maintaining a forest.</vt:lpstr>
      <vt:lpstr>At each step of Kruskal’s,  we are maintaining a forest.</vt:lpstr>
      <vt:lpstr>At each step of Kruskal’s,  we are maintaining a forest.</vt:lpstr>
      <vt:lpstr>Keep the trees in a special data structure</vt:lpstr>
      <vt:lpstr>Union-find data structure also called disjoint-set data structure</vt:lpstr>
      <vt:lpstr>Union-find data structure also called disjoint-set data structure</vt:lpstr>
      <vt:lpstr>Union-find data structure also called disjoint-set data structure</vt:lpstr>
      <vt:lpstr>Kruskal pseudo-code</vt:lpstr>
      <vt:lpstr>Once more…</vt:lpstr>
      <vt:lpstr>Once more…</vt:lpstr>
      <vt:lpstr>Once more…</vt:lpstr>
      <vt:lpstr>Once more…</vt:lpstr>
      <vt:lpstr>Once more…</vt:lpstr>
      <vt:lpstr>Once more…</vt:lpstr>
      <vt:lpstr>Once more…</vt:lpstr>
      <vt:lpstr>Once more…</vt:lpstr>
      <vt:lpstr>Once more…</vt:lpstr>
      <vt:lpstr>Running time</vt:lpstr>
      <vt:lpstr>Two questions</vt:lpstr>
      <vt:lpstr>Does it work?</vt:lpstr>
      <vt:lpstr>Lemma</vt:lpstr>
      <vt:lpstr>Partway through Kruskal</vt:lpstr>
      <vt:lpstr>Partway through Kruskal</vt:lpstr>
      <vt:lpstr>Partway through Kruskal</vt:lpstr>
      <vt:lpstr>Hooray!</vt:lpstr>
      <vt:lpstr>Formally(ish)</vt:lpstr>
      <vt:lpstr>Two questions</vt:lpstr>
      <vt:lpstr>What have we learned?</vt:lpstr>
      <vt:lpstr>Comparison of Kruskal and Prims</vt:lpstr>
      <vt:lpstr>Compare and contrast</vt:lpstr>
      <vt:lpstr>Both Prim and Kruskal</vt:lpstr>
      <vt:lpstr>Can we do better? State-of-the-art MST on connected undirected graphs</vt:lpstr>
      <vt:lpstr>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15</dc:title>
  <dc:creator>Mary Katherine Wootters</dc:creator>
  <cp:lastModifiedBy>Nazeef Ul Haq</cp:lastModifiedBy>
  <cp:revision>91</cp:revision>
  <cp:lastPrinted>2017-11-15T04:08:56Z</cp:lastPrinted>
  <dcterms:created xsi:type="dcterms:W3CDTF">2017-05-24T00:23:10Z</dcterms:created>
  <dcterms:modified xsi:type="dcterms:W3CDTF">2023-11-28T11:54:39Z</dcterms:modified>
</cp:coreProperties>
</file>